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1"/>
    <p:sldMasterId id="2147483827" r:id="rId2"/>
  </p:sldMasterIdLst>
  <p:sldIdLst>
    <p:sldId id="256" r:id="rId3"/>
    <p:sldId id="270" r:id="rId4"/>
    <p:sldId id="260" r:id="rId5"/>
    <p:sldId id="261" r:id="rId6"/>
    <p:sldId id="272" r:id="rId7"/>
    <p:sldId id="265" r:id="rId8"/>
    <p:sldId id="268" r:id="rId9"/>
    <p:sldId id="271" r:id="rId10"/>
    <p:sldId id="274" r:id="rId11"/>
    <p:sldId id="289" r:id="rId12"/>
    <p:sldId id="276" r:id="rId13"/>
    <p:sldId id="277" r:id="rId14"/>
    <p:sldId id="275" r:id="rId15"/>
    <p:sldId id="278" r:id="rId16"/>
    <p:sldId id="279" r:id="rId17"/>
    <p:sldId id="280" r:id="rId18"/>
    <p:sldId id="281" r:id="rId19"/>
    <p:sldId id="282" r:id="rId20"/>
    <p:sldId id="291" r:id="rId21"/>
    <p:sldId id="301" r:id="rId22"/>
    <p:sldId id="302" r:id="rId23"/>
    <p:sldId id="292" r:id="rId24"/>
    <p:sldId id="294" r:id="rId25"/>
    <p:sldId id="295" r:id="rId26"/>
    <p:sldId id="296" r:id="rId27"/>
    <p:sldId id="297" r:id="rId28"/>
    <p:sldId id="273" r:id="rId29"/>
    <p:sldId id="298" r:id="rId30"/>
    <p:sldId id="299" r:id="rId31"/>
    <p:sldId id="300" r:id="rId32"/>
    <p:sldId id="29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85" d="100"/>
          <a:sy n="85" d="100"/>
        </p:scale>
        <p:origin x="45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E84B4B-9C3C-4D6C-AB44-95BC0E3689F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288ACE8-B8AA-4060-980B-93AAEB7B3D51}">
      <dgm:prSet/>
      <dgm:spPr/>
      <dgm:t>
        <a:bodyPr/>
        <a:lstStyle/>
        <a:p>
          <a:endParaRPr lang="en-US" dirty="0"/>
        </a:p>
      </dgm:t>
    </dgm:pt>
    <dgm:pt modelId="{6B54BEAC-3194-4086-8F25-8D84750759B1}" type="parTrans" cxnId="{23B066EE-7926-40F8-B360-0A13951D195F}">
      <dgm:prSet/>
      <dgm:spPr/>
      <dgm:t>
        <a:bodyPr/>
        <a:lstStyle/>
        <a:p>
          <a:endParaRPr lang="en-US"/>
        </a:p>
      </dgm:t>
    </dgm:pt>
    <dgm:pt modelId="{B3C970A3-ED13-46BC-9C7C-4353BEEAB4A5}" type="sibTrans" cxnId="{23B066EE-7926-40F8-B360-0A13951D195F}">
      <dgm:prSet/>
      <dgm:spPr/>
      <dgm:t>
        <a:bodyPr/>
        <a:lstStyle/>
        <a:p>
          <a:endParaRPr lang="en-US"/>
        </a:p>
      </dgm:t>
    </dgm:pt>
    <dgm:pt modelId="{5206C8C6-7908-4B3E-BDAC-17C26F1FC655}">
      <dgm:prSet custT="1"/>
      <dgm:spPr/>
      <dgm:t>
        <a:bodyPr/>
        <a:lstStyle/>
        <a:p>
          <a:r>
            <a:rPr lang="en-US" sz="2000" b="0" i="0" dirty="0">
              <a:latin typeface="Times New Roman" panose="02020603050405020304" pitchFamily="18" charset="0"/>
              <a:cs typeface="Times New Roman" panose="02020603050405020304" pitchFamily="18" charset="0"/>
            </a:rPr>
            <a:t>The use of multiclass SVM in the system improves the accuracy of classification and reduces false positives, leading to a more reliable identification process.</a:t>
          </a:r>
          <a:endParaRPr lang="en-US" sz="2000" dirty="0">
            <a:latin typeface="Times New Roman" panose="02020603050405020304" pitchFamily="18" charset="0"/>
            <a:cs typeface="Times New Roman" panose="02020603050405020304" pitchFamily="18" charset="0"/>
          </a:endParaRPr>
        </a:p>
      </dgm:t>
    </dgm:pt>
    <dgm:pt modelId="{CCAA2EA9-83F0-4D84-A0BD-0A76DB5B15E1}" type="parTrans" cxnId="{DD4DC61A-E02B-4C7A-ABC4-946042F0F0E8}">
      <dgm:prSet/>
      <dgm:spPr/>
      <dgm:t>
        <a:bodyPr/>
        <a:lstStyle/>
        <a:p>
          <a:endParaRPr lang="en-US"/>
        </a:p>
      </dgm:t>
    </dgm:pt>
    <dgm:pt modelId="{1D487B15-E51C-4C86-B0D3-9BE2A7DA2B89}" type="sibTrans" cxnId="{DD4DC61A-E02B-4C7A-ABC4-946042F0F0E8}">
      <dgm:prSet/>
      <dgm:spPr/>
      <dgm:t>
        <a:bodyPr/>
        <a:lstStyle/>
        <a:p>
          <a:endParaRPr lang="en-US"/>
        </a:p>
      </dgm:t>
    </dgm:pt>
    <dgm:pt modelId="{1A2773A0-9182-4527-93D8-49E2BF9FFFB4}" type="pres">
      <dgm:prSet presAssocID="{22E84B4B-9C3C-4D6C-AB44-95BC0E3689FE}" presName="hierChild1" presStyleCnt="0">
        <dgm:presLayoutVars>
          <dgm:chPref val="1"/>
          <dgm:dir/>
          <dgm:animOne val="branch"/>
          <dgm:animLvl val="lvl"/>
          <dgm:resizeHandles/>
        </dgm:presLayoutVars>
      </dgm:prSet>
      <dgm:spPr/>
    </dgm:pt>
    <dgm:pt modelId="{94EA81B1-006D-4EBC-928C-8A4C6813DEEC}" type="pres">
      <dgm:prSet presAssocID="{4288ACE8-B8AA-4060-980B-93AAEB7B3D51}" presName="hierRoot1" presStyleCnt="0"/>
      <dgm:spPr/>
    </dgm:pt>
    <dgm:pt modelId="{5D70A0CA-20EB-465E-B31A-4D1B5ADAE550}" type="pres">
      <dgm:prSet presAssocID="{4288ACE8-B8AA-4060-980B-93AAEB7B3D51}" presName="composite" presStyleCnt="0"/>
      <dgm:spPr/>
    </dgm:pt>
    <dgm:pt modelId="{1B896782-975E-4C9C-A767-72671CCDB511}" type="pres">
      <dgm:prSet presAssocID="{4288ACE8-B8AA-4060-980B-93AAEB7B3D51}" presName="background" presStyleLbl="node0" presStyleIdx="0" presStyleCnt="2"/>
      <dgm:spPr/>
    </dgm:pt>
    <dgm:pt modelId="{B1372958-058B-4DBD-9E7A-E9FE4B23D80C}" type="pres">
      <dgm:prSet presAssocID="{4288ACE8-B8AA-4060-980B-93AAEB7B3D51}" presName="text" presStyleLbl="fgAcc0" presStyleIdx="0" presStyleCnt="2">
        <dgm:presLayoutVars>
          <dgm:chPref val="3"/>
        </dgm:presLayoutVars>
      </dgm:prSet>
      <dgm:spPr/>
    </dgm:pt>
    <dgm:pt modelId="{BA814B8A-C10E-4BD9-AECA-9F96053EFEF1}" type="pres">
      <dgm:prSet presAssocID="{4288ACE8-B8AA-4060-980B-93AAEB7B3D51}" presName="hierChild2" presStyleCnt="0"/>
      <dgm:spPr/>
    </dgm:pt>
    <dgm:pt modelId="{14E62EC5-C38A-47F5-8DA3-68EFFA9FF805}" type="pres">
      <dgm:prSet presAssocID="{5206C8C6-7908-4B3E-BDAC-17C26F1FC655}" presName="hierRoot1" presStyleCnt="0"/>
      <dgm:spPr/>
    </dgm:pt>
    <dgm:pt modelId="{19CAC2EE-D1EE-4402-90A6-4AAC77819AF2}" type="pres">
      <dgm:prSet presAssocID="{5206C8C6-7908-4B3E-BDAC-17C26F1FC655}" presName="composite" presStyleCnt="0"/>
      <dgm:spPr/>
    </dgm:pt>
    <dgm:pt modelId="{38C85941-60B3-4B6F-947D-2CB97885D70C}" type="pres">
      <dgm:prSet presAssocID="{5206C8C6-7908-4B3E-BDAC-17C26F1FC655}" presName="background" presStyleLbl="node0" presStyleIdx="1" presStyleCnt="2"/>
      <dgm:spPr/>
    </dgm:pt>
    <dgm:pt modelId="{203070C2-E4A3-4DB1-8C0C-7CAF02D8E38F}" type="pres">
      <dgm:prSet presAssocID="{5206C8C6-7908-4B3E-BDAC-17C26F1FC655}" presName="text" presStyleLbl="fgAcc0" presStyleIdx="1" presStyleCnt="2">
        <dgm:presLayoutVars>
          <dgm:chPref val="3"/>
        </dgm:presLayoutVars>
      </dgm:prSet>
      <dgm:spPr/>
    </dgm:pt>
    <dgm:pt modelId="{C5218A9D-CBEF-4E72-90EB-22EC8C0ECBA6}" type="pres">
      <dgm:prSet presAssocID="{5206C8C6-7908-4B3E-BDAC-17C26F1FC655}" presName="hierChild2" presStyleCnt="0"/>
      <dgm:spPr/>
    </dgm:pt>
  </dgm:ptLst>
  <dgm:cxnLst>
    <dgm:cxn modelId="{CF96620A-3C15-4BE7-860A-BB6DAE074964}" type="presOf" srcId="{4288ACE8-B8AA-4060-980B-93AAEB7B3D51}" destId="{B1372958-058B-4DBD-9E7A-E9FE4B23D80C}" srcOrd="0" destOrd="0" presId="urn:microsoft.com/office/officeart/2005/8/layout/hierarchy1"/>
    <dgm:cxn modelId="{DD4DC61A-E02B-4C7A-ABC4-946042F0F0E8}" srcId="{22E84B4B-9C3C-4D6C-AB44-95BC0E3689FE}" destId="{5206C8C6-7908-4B3E-BDAC-17C26F1FC655}" srcOrd="1" destOrd="0" parTransId="{CCAA2EA9-83F0-4D84-A0BD-0A76DB5B15E1}" sibTransId="{1D487B15-E51C-4C86-B0D3-9BE2A7DA2B89}"/>
    <dgm:cxn modelId="{B0FB6C4A-A652-4C80-BB0C-E39E7905F41A}" type="presOf" srcId="{5206C8C6-7908-4B3E-BDAC-17C26F1FC655}" destId="{203070C2-E4A3-4DB1-8C0C-7CAF02D8E38F}" srcOrd="0" destOrd="0" presId="urn:microsoft.com/office/officeart/2005/8/layout/hierarchy1"/>
    <dgm:cxn modelId="{061DA4D2-4D2A-46B3-9990-244930D74EB4}" type="presOf" srcId="{22E84B4B-9C3C-4D6C-AB44-95BC0E3689FE}" destId="{1A2773A0-9182-4527-93D8-49E2BF9FFFB4}" srcOrd="0" destOrd="0" presId="urn:microsoft.com/office/officeart/2005/8/layout/hierarchy1"/>
    <dgm:cxn modelId="{23B066EE-7926-40F8-B360-0A13951D195F}" srcId="{22E84B4B-9C3C-4D6C-AB44-95BC0E3689FE}" destId="{4288ACE8-B8AA-4060-980B-93AAEB7B3D51}" srcOrd="0" destOrd="0" parTransId="{6B54BEAC-3194-4086-8F25-8D84750759B1}" sibTransId="{B3C970A3-ED13-46BC-9C7C-4353BEEAB4A5}"/>
    <dgm:cxn modelId="{E4C40D17-E197-419D-8F74-4F58F41C82F9}" type="presParOf" srcId="{1A2773A0-9182-4527-93D8-49E2BF9FFFB4}" destId="{94EA81B1-006D-4EBC-928C-8A4C6813DEEC}" srcOrd="0" destOrd="0" presId="urn:microsoft.com/office/officeart/2005/8/layout/hierarchy1"/>
    <dgm:cxn modelId="{8476954E-5D9E-413D-8488-533693B90183}" type="presParOf" srcId="{94EA81B1-006D-4EBC-928C-8A4C6813DEEC}" destId="{5D70A0CA-20EB-465E-B31A-4D1B5ADAE550}" srcOrd="0" destOrd="0" presId="urn:microsoft.com/office/officeart/2005/8/layout/hierarchy1"/>
    <dgm:cxn modelId="{AE4DF947-A665-4EF0-938B-E4F349666D54}" type="presParOf" srcId="{5D70A0CA-20EB-465E-B31A-4D1B5ADAE550}" destId="{1B896782-975E-4C9C-A767-72671CCDB511}" srcOrd="0" destOrd="0" presId="urn:microsoft.com/office/officeart/2005/8/layout/hierarchy1"/>
    <dgm:cxn modelId="{7D3AF4F0-56BC-41D8-AF41-FF68089E7185}" type="presParOf" srcId="{5D70A0CA-20EB-465E-B31A-4D1B5ADAE550}" destId="{B1372958-058B-4DBD-9E7A-E9FE4B23D80C}" srcOrd="1" destOrd="0" presId="urn:microsoft.com/office/officeart/2005/8/layout/hierarchy1"/>
    <dgm:cxn modelId="{43ABF829-6BF6-495C-B25B-71FF71632237}" type="presParOf" srcId="{94EA81B1-006D-4EBC-928C-8A4C6813DEEC}" destId="{BA814B8A-C10E-4BD9-AECA-9F96053EFEF1}" srcOrd="1" destOrd="0" presId="urn:microsoft.com/office/officeart/2005/8/layout/hierarchy1"/>
    <dgm:cxn modelId="{CCE15180-E790-4DD0-B780-A1201D86FCCE}" type="presParOf" srcId="{1A2773A0-9182-4527-93D8-49E2BF9FFFB4}" destId="{14E62EC5-C38A-47F5-8DA3-68EFFA9FF805}" srcOrd="1" destOrd="0" presId="urn:microsoft.com/office/officeart/2005/8/layout/hierarchy1"/>
    <dgm:cxn modelId="{66D1B1CF-986E-4A74-B462-222F76449E88}" type="presParOf" srcId="{14E62EC5-C38A-47F5-8DA3-68EFFA9FF805}" destId="{19CAC2EE-D1EE-4402-90A6-4AAC77819AF2}" srcOrd="0" destOrd="0" presId="urn:microsoft.com/office/officeart/2005/8/layout/hierarchy1"/>
    <dgm:cxn modelId="{820772AB-1487-4E03-A29B-43A30884524B}" type="presParOf" srcId="{19CAC2EE-D1EE-4402-90A6-4AAC77819AF2}" destId="{38C85941-60B3-4B6F-947D-2CB97885D70C}" srcOrd="0" destOrd="0" presId="urn:microsoft.com/office/officeart/2005/8/layout/hierarchy1"/>
    <dgm:cxn modelId="{E880675E-0526-44FA-BF98-2692D2D881E3}" type="presParOf" srcId="{19CAC2EE-D1EE-4402-90A6-4AAC77819AF2}" destId="{203070C2-E4A3-4DB1-8C0C-7CAF02D8E38F}" srcOrd="1" destOrd="0" presId="urn:microsoft.com/office/officeart/2005/8/layout/hierarchy1"/>
    <dgm:cxn modelId="{DCC345A5-C9AE-431F-9150-D23A3185CD3F}" type="presParOf" srcId="{14E62EC5-C38A-47F5-8DA3-68EFFA9FF805}" destId="{C5218A9D-CBEF-4E72-90EB-22EC8C0ECBA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96782-975E-4C9C-A767-72671CCDB511}">
      <dsp:nvSpPr>
        <dsp:cNvPr id="0" name=""/>
        <dsp:cNvSpPr/>
      </dsp:nvSpPr>
      <dsp:spPr>
        <a:xfrm>
          <a:off x="12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372958-058B-4DBD-9E7A-E9FE4B23D80C}">
      <dsp:nvSpPr>
        <dsp:cNvPr id="0" name=""/>
        <dsp:cNvSpPr/>
      </dsp:nvSpPr>
      <dsp:spPr>
        <a:xfrm>
          <a:off x="480082"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60236" y="832323"/>
        <a:ext cx="4149382" cy="2576345"/>
      </dsp:txXfrm>
    </dsp:sp>
    <dsp:sp modelId="{38C85941-60B3-4B6F-947D-2CB97885D70C}">
      <dsp:nvSpPr>
        <dsp:cNvPr id="0" name=""/>
        <dsp:cNvSpPr/>
      </dsp:nvSpPr>
      <dsp:spPr>
        <a:xfrm>
          <a:off x="52686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3070C2-E4A3-4DB1-8C0C-7CAF02D8E38F}">
      <dsp:nvSpPr>
        <dsp:cNvPr id="0" name=""/>
        <dsp:cNvSpPr/>
      </dsp:nvSpPr>
      <dsp:spPr>
        <a:xfrm>
          <a:off x="5747481"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Times New Roman" panose="02020603050405020304" pitchFamily="18" charset="0"/>
              <a:cs typeface="Times New Roman" panose="02020603050405020304" pitchFamily="18" charset="0"/>
            </a:rPr>
            <a:t>The use of multiclass SVM in the system improves the accuracy of classification and reduces false positives, leading to a more reliable identification process.</a:t>
          </a:r>
          <a:endParaRPr lang="en-US" sz="2000" kern="1200" dirty="0">
            <a:latin typeface="Times New Roman" panose="02020603050405020304" pitchFamily="18" charset="0"/>
            <a:cs typeface="Times New Roman" panose="02020603050405020304" pitchFamily="18" charset="0"/>
          </a:endParaRPr>
        </a:p>
      </dsp:txBody>
      <dsp:txXfrm>
        <a:off x="5827635" y="832323"/>
        <a:ext cx="4149382" cy="25763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140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2D6473-DF6D-4702-B328-E0DD40540A4E}" type="datetimeFigureOut">
              <a:rPr lang="en-US" dirty="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72712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6F7E3A-B166-407D-9866-32884E7D5B37}" type="datetimeFigureOut">
              <a:rPr lang="en-US" dirty="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66903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533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518304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304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46904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10/30/2023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4049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10/30/2023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34057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10/30/2023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18510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10/30/2023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7350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8FC5F6-F338-4AE4-BB23-26385BCFC423}" type="datetimeFigureOut">
              <a:rPr lang="en-US" dirty="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39047727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07717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00090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3106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00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9AB4D41-86C1-4908-B66A-0B50CEB3BF29}" type="datetimeFigureOut">
              <a:rPr lang="en-US" dirty="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9870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426E2C-56C1-4E0D-A793-0088A7FDD37E}" type="datetimeFigureOut">
              <a:rPr lang="en-US" dirty="0"/>
              <a:t>10/30/2023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04619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10/30/2023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87851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10/30/2023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253955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10/30/2023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31949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35616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10/30/2023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332805"/>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10/30/2023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634764"/>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burrevedika/missingchild/tree/master"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632A-5070-A412-3EBC-D60E86FE0ACC}"/>
              </a:ext>
            </a:extLst>
          </p:cNvPr>
          <p:cNvSpPr>
            <a:spLocks noGrp="1"/>
          </p:cNvSpPr>
          <p:nvPr>
            <p:ph type="ctrTitle"/>
          </p:nvPr>
        </p:nvSpPr>
        <p:spPr>
          <a:xfrm>
            <a:off x="545938" y="440999"/>
            <a:ext cx="11100121" cy="2283047"/>
          </a:xfrm>
        </p:spPr>
        <p:txBody>
          <a:bodyPr>
            <a:noAutofit/>
          </a:bodyPr>
          <a:lstStyle/>
          <a:p>
            <a:pPr algn="ctr"/>
            <a:r>
              <a:rPr lang="en-IN" sz="2800" b="1" dirty="0">
                <a:solidFill>
                  <a:srgbClr val="00B0F0"/>
                </a:solidFill>
                <a:latin typeface="Times New Roman" pitchFamily="18" charset="0"/>
                <a:cs typeface="Times New Roman" pitchFamily="18" charset="0"/>
              </a:rPr>
              <a:t>CMR TECHNICAL CAMPUS</a:t>
            </a:r>
            <a:br>
              <a:rPr lang="en-IN" sz="2800" b="1" dirty="0">
                <a:solidFill>
                  <a:srgbClr val="00B0F0"/>
                </a:solidFill>
                <a:latin typeface="Times New Roman" pitchFamily="18" charset="0"/>
                <a:cs typeface="Times New Roman" pitchFamily="18" charset="0"/>
              </a:rPr>
            </a:br>
            <a:r>
              <a:rPr lang="en-IN" sz="2800" b="1" dirty="0">
                <a:solidFill>
                  <a:srgbClr val="00B0F0"/>
                </a:solidFill>
                <a:latin typeface="Times New Roman" pitchFamily="18" charset="0"/>
                <a:cs typeface="Times New Roman" pitchFamily="18" charset="0"/>
              </a:rPr>
              <a:t>UGC (Autonomous)</a:t>
            </a:r>
            <a:br>
              <a:rPr lang="en-IN" sz="2800" b="1" dirty="0">
                <a:solidFill>
                  <a:schemeClr val="tx1"/>
                </a:solidFill>
                <a:latin typeface="Times New Roman" pitchFamily="18" charset="0"/>
                <a:cs typeface="Times New Roman" pitchFamily="18" charset="0"/>
              </a:rPr>
            </a:br>
            <a:r>
              <a:rPr lang="en-IN" sz="2800" dirty="0">
                <a:solidFill>
                  <a:schemeClr val="tx1"/>
                </a:solidFill>
                <a:latin typeface="Times New Roman" pitchFamily="18" charset="0"/>
                <a:cs typeface="Times New Roman" pitchFamily="18" charset="0"/>
              </a:rPr>
              <a:t>Kandlakoya, Medchal Road, Hyd-501401</a:t>
            </a:r>
            <a:br>
              <a:rPr lang="en-IN" sz="2800" dirty="0">
                <a:solidFill>
                  <a:schemeClr val="tx1"/>
                </a:solidFill>
                <a:latin typeface="Times New Roman" pitchFamily="18" charset="0"/>
                <a:cs typeface="Times New Roman" pitchFamily="18" charset="0"/>
              </a:rPr>
            </a:br>
            <a:r>
              <a:rPr lang="en-IN" sz="2800" b="1" dirty="0">
                <a:solidFill>
                  <a:srgbClr val="FF0000"/>
                </a:solidFill>
                <a:latin typeface="Times New Roman" pitchFamily="18" charset="0"/>
                <a:cs typeface="Times New Roman" pitchFamily="18" charset="0"/>
              </a:rPr>
              <a:t>Department of Computer Science and Engineering</a:t>
            </a:r>
            <a:br>
              <a:rPr lang="en-IN" sz="2400" b="1" dirty="0">
                <a:solidFill>
                  <a:srgbClr val="FF0000"/>
                </a:solidFill>
                <a:latin typeface="Times New Roman" pitchFamily="18" charset="0"/>
                <a:cs typeface="Times New Roman" pitchFamily="18" charset="0"/>
              </a:rPr>
            </a:br>
            <a:br>
              <a:rPr lang="en-IN" sz="2800" b="1" dirty="0">
                <a:solidFill>
                  <a:srgbClr val="FF0000"/>
                </a:solidFill>
                <a:latin typeface="Times New Roman" pitchFamily="18" charset="0"/>
                <a:cs typeface="Times New Roman" pitchFamily="18" charset="0"/>
              </a:rPr>
            </a:br>
            <a:endParaRPr lang="en-IN" sz="2800" dirty="0"/>
          </a:p>
        </p:txBody>
      </p:sp>
      <p:sp>
        <p:nvSpPr>
          <p:cNvPr id="5" name="TextBox 4">
            <a:extLst>
              <a:ext uri="{FF2B5EF4-FFF2-40B4-BE49-F238E27FC236}">
                <a16:creationId xmlns:a16="http://schemas.microsoft.com/office/drawing/2014/main" id="{9980AD53-A953-DC34-289C-F995C43DBD97}"/>
              </a:ext>
            </a:extLst>
          </p:cNvPr>
          <p:cNvSpPr txBox="1"/>
          <p:nvPr/>
        </p:nvSpPr>
        <p:spPr>
          <a:xfrm>
            <a:off x="545938" y="1763314"/>
            <a:ext cx="10559969" cy="3539430"/>
          </a:xfrm>
          <a:prstGeom prst="rect">
            <a:avLst/>
          </a:prstGeom>
          <a:noFill/>
        </p:spPr>
        <p:txBody>
          <a:bodyPr wrap="square">
            <a:spAutoFit/>
          </a:bodyPr>
          <a:lstStyle/>
          <a:p>
            <a:pPr algn="ctr"/>
            <a:endParaRPr lang="en-US" sz="2800" b="1" dirty="0">
              <a:latin typeface="Times New Roman" panose="02020603050405020304" pitchFamily="18" charset="0"/>
            </a:endParaRPr>
          </a:p>
          <a:p>
            <a:pPr algn="ctr"/>
            <a:r>
              <a:rPr lang="en-IN" sz="2800" b="1" dirty="0">
                <a:solidFill>
                  <a:srgbClr val="00B050"/>
                </a:solidFill>
                <a:latin typeface="Times New Roman" pitchFamily="18" charset="0"/>
                <a:cs typeface="Times New Roman" pitchFamily="18" charset="0"/>
              </a:rPr>
              <a:t>A</a:t>
            </a:r>
          </a:p>
          <a:p>
            <a:pPr algn="ctr"/>
            <a:r>
              <a:rPr lang="en-IN" sz="2800" b="1" dirty="0">
                <a:solidFill>
                  <a:srgbClr val="00B050"/>
                </a:solidFill>
                <a:latin typeface="Times New Roman" pitchFamily="18" charset="0"/>
                <a:cs typeface="Times New Roman" pitchFamily="18" charset="0"/>
              </a:rPr>
              <a:t> Mini Project On</a:t>
            </a:r>
          </a:p>
          <a:p>
            <a:pPr algn="ctr"/>
            <a:r>
              <a:rPr lang="en-US" sz="2800" b="1" kern="0" dirty="0">
                <a:effectLst/>
                <a:latin typeface="Times New Roman" panose="02020603050405020304" pitchFamily="18" charset="0"/>
                <a:ea typeface="Times New Roman" panose="02020603050405020304" pitchFamily="18" charset="0"/>
              </a:rPr>
              <a:t>Missing Child Identification System using Deep Learning and Multiclass SVM</a:t>
            </a:r>
            <a:endParaRPr lang="en-IN" sz="2800" b="1" kern="0" dirty="0">
              <a:effectLst/>
              <a:latin typeface="Times New Roman" panose="02020603050405020304" pitchFamily="18" charset="0"/>
              <a:ea typeface="Times New Roman" panose="02020603050405020304" pitchFamily="18" charset="0"/>
            </a:endParaRPr>
          </a:p>
          <a:p>
            <a:pPr algn="ctr"/>
            <a:br>
              <a:rPr lang="en-IN" sz="2800" b="1" dirty="0">
                <a:solidFill>
                  <a:schemeClr val="accent1">
                    <a:lumMod val="50000"/>
                  </a:schemeClr>
                </a:solidFill>
                <a:latin typeface="Times New Roman" pitchFamily="18" charset="0"/>
                <a:cs typeface="Times New Roman" pitchFamily="18" charset="0"/>
              </a:rPr>
            </a:br>
            <a:endParaRPr lang="en-US" sz="2800" b="1" dirty="0">
              <a:latin typeface="Times New Roman" panose="02020603050405020304" pitchFamily="18" charset="0"/>
              <a:ea typeface="Times New Roman" panose="02020603050405020304" pitchFamily="18" charset="0"/>
            </a:endParaRPr>
          </a:p>
          <a:p>
            <a:pPr algn="ctr"/>
            <a:r>
              <a:rPr lang="en-US" sz="2800" b="1" dirty="0">
                <a:effectLst/>
                <a:latin typeface="Times New Roman" panose="02020603050405020304" pitchFamily="18" charset="0"/>
                <a:ea typeface="Times New Roman" panose="02020603050405020304" pitchFamily="18" charset="0"/>
              </a:rPr>
              <a:t>  </a:t>
            </a:r>
            <a:endParaRPr lang="en-IN" sz="2800" b="1" dirty="0">
              <a:effectLst/>
              <a:latin typeface="Times New Roman" panose="02020603050405020304" pitchFamily="18" charset="0"/>
              <a:ea typeface="Times New Roman" panose="02020603050405020304" pitchFamily="18" charset="0"/>
            </a:endParaRPr>
          </a:p>
        </p:txBody>
      </p:sp>
      <p:pic>
        <p:nvPicPr>
          <p:cNvPr id="6" name="Picture 5" descr="CMRGI Logo New2">
            <a:extLst>
              <a:ext uri="{FF2B5EF4-FFF2-40B4-BE49-F238E27FC236}">
                <a16:creationId xmlns:a16="http://schemas.microsoft.com/office/drawing/2014/main" id="{68246E58-B987-FDF9-35DF-1BB553310CA6}"/>
              </a:ext>
            </a:extLst>
          </p:cNvPr>
          <p:cNvPicPr/>
          <p:nvPr/>
        </p:nvPicPr>
        <p:blipFill>
          <a:blip r:embed="rId2" cstate="print"/>
          <a:srcRect/>
          <a:stretch>
            <a:fillRect/>
          </a:stretch>
        </p:blipFill>
        <p:spPr bwMode="auto">
          <a:xfrm>
            <a:off x="20690" y="162022"/>
            <a:ext cx="1428760" cy="1071570"/>
          </a:xfrm>
          <a:prstGeom prst="rect">
            <a:avLst/>
          </a:prstGeom>
          <a:noFill/>
          <a:ln w="9525">
            <a:noFill/>
            <a:miter lim="800000"/>
            <a:headEnd/>
            <a:tailEnd/>
          </a:ln>
        </p:spPr>
      </p:pic>
      <p:pic>
        <p:nvPicPr>
          <p:cNvPr id="7" name="Picture 6" descr="C:\Users\Dean Academic\Desktop\Images for Canva\naac_a_grade.jpg">
            <a:extLst>
              <a:ext uri="{FF2B5EF4-FFF2-40B4-BE49-F238E27FC236}">
                <a16:creationId xmlns:a16="http://schemas.microsoft.com/office/drawing/2014/main" id="{F693B3B8-014C-94D7-64A1-9D576ECF0986}"/>
              </a:ext>
            </a:extLst>
          </p:cNvPr>
          <p:cNvPicPr/>
          <p:nvPr/>
        </p:nvPicPr>
        <p:blipFill>
          <a:blip r:embed="rId3"/>
          <a:srcRect/>
          <a:stretch>
            <a:fillRect/>
          </a:stretch>
        </p:blipFill>
        <p:spPr bwMode="auto">
          <a:xfrm>
            <a:off x="10885458" y="141824"/>
            <a:ext cx="1285852" cy="1071546"/>
          </a:xfrm>
          <a:prstGeom prst="rect">
            <a:avLst/>
          </a:prstGeom>
          <a:noFill/>
          <a:ln w="9525">
            <a:noFill/>
            <a:miter lim="800000"/>
            <a:headEnd/>
            <a:tailEnd/>
          </a:ln>
        </p:spPr>
      </p:pic>
      <p:sp>
        <p:nvSpPr>
          <p:cNvPr id="9" name="TextBox 8">
            <a:extLst>
              <a:ext uri="{FF2B5EF4-FFF2-40B4-BE49-F238E27FC236}">
                <a16:creationId xmlns:a16="http://schemas.microsoft.com/office/drawing/2014/main" id="{B8820D64-C9BA-BBCE-6923-69044FB0B83C}"/>
              </a:ext>
            </a:extLst>
          </p:cNvPr>
          <p:cNvSpPr txBox="1"/>
          <p:nvPr/>
        </p:nvSpPr>
        <p:spPr>
          <a:xfrm>
            <a:off x="4692655" y="4133954"/>
            <a:ext cx="2806688" cy="400110"/>
          </a:xfrm>
          <a:prstGeom prst="rect">
            <a:avLst/>
          </a:prstGeom>
          <a:noFill/>
        </p:spPr>
        <p:txBody>
          <a:bodyPr wrap="square">
            <a:spAutoFit/>
          </a:bodyPr>
          <a:lstStyle/>
          <a:p>
            <a:r>
              <a:rPr lang="en-IN" sz="2000" b="1" dirty="0">
                <a:solidFill>
                  <a:srgbClr val="FF0000"/>
                </a:solidFill>
                <a:latin typeface="Times New Roman" panose="02020603050405020304" pitchFamily="18" charset="0"/>
                <a:cs typeface="Times New Roman" panose="02020603050405020304" pitchFamily="18" charset="0"/>
              </a:rPr>
              <a:t>BATCH NO</a:t>
            </a:r>
            <a:r>
              <a:rPr lang="en-IN" sz="2000" dirty="0">
                <a:solidFill>
                  <a:srgbClr val="FF0000"/>
                </a:solidFill>
                <a:latin typeface="Times New Roman" panose="02020603050405020304" pitchFamily="18" charset="0"/>
                <a:cs typeface="Times New Roman" panose="02020603050405020304" pitchFamily="18" charset="0"/>
              </a:rPr>
              <a:t>:  </a:t>
            </a:r>
            <a:r>
              <a:rPr lang="en-IN" sz="2000" b="1" dirty="0">
                <a:solidFill>
                  <a:srgbClr val="FF0000"/>
                </a:solidFill>
                <a:latin typeface="Times New Roman" panose="02020603050405020304" pitchFamily="18" charset="0"/>
                <a:cs typeface="Times New Roman" panose="02020603050405020304" pitchFamily="18" charset="0"/>
              </a:rPr>
              <a:t>11</a:t>
            </a:r>
          </a:p>
        </p:txBody>
      </p:sp>
      <p:sp>
        <p:nvSpPr>
          <p:cNvPr id="11" name="TextBox 10">
            <a:extLst>
              <a:ext uri="{FF2B5EF4-FFF2-40B4-BE49-F238E27FC236}">
                <a16:creationId xmlns:a16="http://schemas.microsoft.com/office/drawing/2014/main" id="{88D4ECD5-D9CD-04F3-FBD5-084FFBB465BC}"/>
              </a:ext>
            </a:extLst>
          </p:cNvPr>
          <p:cNvSpPr txBox="1"/>
          <p:nvPr/>
        </p:nvSpPr>
        <p:spPr>
          <a:xfrm>
            <a:off x="8197007" y="4973642"/>
            <a:ext cx="3449052" cy="984885"/>
          </a:xfrm>
          <a:prstGeom prst="rect">
            <a:avLst/>
          </a:prstGeom>
          <a:solidFill>
            <a:schemeClr val="bg1"/>
          </a:solidFill>
          <a:effectLst>
            <a:reflection endPos="0" dist="50800" dir="5400000" sy="-100000" algn="bl" rotWithShape="0"/>
          </a:effectLst>
        </p:spPr>
        <p:txBody>
          <a:bodyPr wrap="square">
            <a:spAutoFit/>
          </a:bodyPr>
          <a:lstStyle/>
          <a:p>
            <a:r>
              <a:rPr lang="en-IN" b="1" dirty="0">
                <a:solidFill>
                  <a:srgbClr val="FF0000"/>
                </a:solidFill>
                <a:latin typeface="Times New Roman" panose="02020603050405020304" pitchFamily="18" charset="0"/>
                <a:cs typeface="Times New Roman" panose="02020603050405020304" pitchFamily="18" charset="0"/>
              </a:rPr>
              <a:t>UNDER THE GUIDENCE OF: </a:t>
            </a:r>
          </a:p>
          <a:p>
            <a:r>
              <a:rPr lang="en-IN" sz="2000" b="1" dirty="0">
                <a:latin typeface="Times New Roman" panose="02020603050405020304" pitchFamily="18" charset="0"/>
                <a:cs typeface="Times New Roman" panose="02020603050405020304" pitchFamily="18" charset="0"/>
              </a:rPr>
              <a:t>        Dr . J. </a:t>
            </a:r>
            <a:r>
              <a:rPr lang="en-IN" sz="2000" b="1" dirty="0" err="1">
                <a:latin typeface="Times New Roman" panose="02020603050405020304" pitchFamily="18" charset="0"/>
                <a:cs typeface="Times New Roman" panose="02020603050405020304" pitchFamily="18" charset="0"/>
              </a:rPr>
              <a:t>Narasimharao</a:t>
            </a:r>
            <a:r>
              <a:rPr lang="en-IN" sz="2000" b="1"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(Associate Professor)</a:t>
            </a:r>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9126A857-AEB4-1EAE-E196-1CBE5416AF7F}"/>
              </a:ext>
            </a:extLst>
          </p:cNvPr>
          <p:cNvSpPr txBox="1"/>
          <p:nvPr/>
        </p:nvSpPr>
        <p:spPr>
          <a:xfrm>
            <a:off x="0" y="4865921"/>
            <a:ext cx="4882207" cy="1200329"/>
          </a:xfrm>
          <a:prstGeom prst="rect">
            <a:avLst/>
          </a:prstGeom>
          <a:noFill/>
        </p:spPr>
        <p:txBody>
          <a:bodyPr wrap="square">
            <a:spAutoFit/>
          </a:bodyPr>
          <a:lstStyle/>
          <a:p>
            <a:r>
              <a:rPr lang="en-IN" b="1" dirty="0">
                <a:solidFill>
                  <a:srgbClr val="FF0000"/>
                </a:solidFill>
                <a:latin typeface="Times New Roman" panose="02020603050405020304" pitchFamily="18" charset="0"/>
                <a:cs typeface="Times New Roman" panose="02020603050405020304" pitchFamily="18" charset="0"/>
              </a:rPr>
              <a:t>           GROUP MEMBERS :</a:t>
            </a:r>
            <a:endParaRPr lang="en-IN" dirty="0">
              <a:solidFill>
                <a:srgbClr val="FF0000"/>
              </a:solidFill>
              <a:latin typeface="Times New Roman" panose="02020603050405020304" pitchFamily="18" charset="0"/>
              <a:cs typeface="Times New Roman" panose="02020603050405020304" pitchFamily="18" charset="0"/>
            </a:endParaRPr>
          </a:p>
          <a:p>
            <a:r>
              <a:rPr lang="en-IN" dirty="0">
                <a:solidFill>
                  <a:srgbClr val="FF000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207R1A0569    B. Vedika</a:t>
            </a:r>
          </a:p>
          <a:p>
            <a:r>
              <a:rPr lang="en-IN" dirty="0">
                <a:latin typeface="Times New Roman" panose="02020603050405020304" pitchFamily="18" charset="0"/>
                <a:cs typeface="Times New Roman" panose="02020603050405020304" pitchFamily="18" charset="0"/>
              </a:rPr>
              <a:t>          207R1A0561    A. Harshitha Naidu</a:t>
            </a:r>
          </a:p>
          <a:p>
            <a:r>
              <a:rPr lang="en-IN" dirty="0">
                <a:latin typeface="Times New Roman" panose="02020603050405020304" pitchFamily="18" charset="0"/>
                <a:cs typeface="Times New Roman" panose="02020603050405020304" pitchFamily="18" charset="0"/>
              </a:rPr>
              <a:t>          207R1A0565    B. Ashok</a:t>
            </a:r>
          </a:p>
        </p:txBody>
      </p:sp>
    </p:spTree>
    <p:extLst>
      <p:ext uri="{BB962C8B-B14F-4D97-AF65-F5344CB8AC3E}">
        <p14:creationId xmlns:p14="http://schemas.microsoft.com/office/powerpoint/2010/main" val="3415200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6" name="Rectangle 25">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8" name="Straight Connector 27">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TextBox 2">
            <a:extLst>
              <a:ext uri="{FF2B5EF4-FFF2-40B4-BE49-F238E27FC236}">
                <a16:creationId xmlns:a16="http://schemas.microsoft.com/office/drawing/2014/main" id="{D99FAE95-AD3C-2EF1-0357-A83251C14BBE}"/>
              </a:ext>
            </a:extLst>
          </p:cNvPr>
          <p:cNvSpPr txBox="1"/>
          <p:nvPr/>
        </p:nvSpPr>
        <p:spPr>
          <a:xfrm>
            <a:off x="430306" y="647002"/>
            <a:ext cx="3355823" cy="56462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3600" b="1" spc="-50" dirty="0">
                <a:solidFill>
                  <a:srgbClr val="FFFFFF"/>
                </a:solidFill>
                <a:latin typeface="+mj-lt"/>
                <a:ea typeface="+mj-ea"/>
                <a:cs typeface="+mj-cs"/>
              </a:rPr>
              <a:t>      MODULES</a:t>
            </a:r>
            <a:endParaRPr lang="en-US" sz="3600" spc="-50" dirty="0">
              <a:solidFill>
                <a:srgbClr val="FFFFFF"/>
              </a:solidFill>
              <a:latin typeface="+mj-lt"/>
              <a:ea typeface="+mj-ea"/>
              <a:cs typeface="+mj-cs"/>
            </a:endParaRPr>
          </a:p>
        </p:txBody>
      </p:sp>
      <p:sp>
        <p:nvSpPr>
          <p:cNvPr id="34" name="Rectangle 3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1" name="TextBox 3">
            <a:extLst>
              <a:ext uri="{FF2B5EF4-FFF2-40B4-BE49-F238E27FC236}">
                <a16:creationId xmlns:a16="http://schemas.microsoft.com/office/drawing/2014/main" id="{CF6023C3-11C5-8E23-640E-668B8EA78745}"/>
              </a:ext>
            </a:extLst>
          </p:cNvPr>
          <p:cNvSpPr txBox="1"/>
          <p:nvPr/>
        </p:nvSpPr>
        <p:spPr>
          <a:xfrm>
            <a:off x="4513664" y="385483"/>
            <a:ext cx="6642015" cy="5866621"/>
          </a:xfrm>
          <a:prstGeom prst="rect">
            <a:avLst/>
          </a:prstGeom>
        </p:spPr>
        <p:txBody>
          <a:bodyPr vert="horz" lIns="0" tIns="45720" rIns="0" bIns="45720" rtlCol="0" anchor="ctr">
            <a:normAutofit/>
          </a:bodyPr>
          <a:lstStyle/>
          <a:p>
            <a:pPr defTabSz="914400">
              <a:lnSpc>
                <a:spcPct val="90000"/>
              </a:lnSpc>
              <a:spcAft>
                <a:spcPts val="600"/>
              </a:spcAft>
              <a:buClr>
                <a:schemeClr val="accent1"/>
              </a:buClr>
            </a:pPr>
            <a:endParaRPr lang="en-US" dirty="0">
              <a:solidFill>
                <a:schemeClr val="tx1">
                  <a:lumMod val="75000"/>
                  <a:lumOff val="25000"/>
                </a:schemeClr>
              </a:solidFill>
            </a:endParaRPr>
          </a:p>
        </p:txBody>
      </p:sp>
      <p:sp>
        <p:nvSpPr>
          <p:cNvPr id="2" name="TextBox 1">
            <a:extLst>
              <a:ext uri="{FF2B5EF4-FFF2-40B4-BE49-F238E27FC236}">
                <a16:creationId xmlns:a16="http://schemas.microsoft.com/office/drawing/2014/main" id="{5E8BA779-2A53-F5D6-0132-12192FB06754}"/>
              </a:ext>
            </a:extLst>
          </p:cNvPr>
          <p:cNvSpPr txBox="1"/>
          <p:nvPr/>
        </p:nvSpPr>
        <p:spPr>
          <a:xfrm>
            <a:off x="5077191" y="2438977"/>
            <a:ext cx="2199641" cy="1456809"/>
          </a:xfrm>
          <a:prstGeom prst="rect">
            <a:avLst/>
          </a:prstGeom>
          <a:noFill/>
        </p:spPr>
        <p:txBody>
          <a:bodyPr wrap="none" rtlCol="0">
            <a:spAutoFit/>
          </a:bodyPr>
          <a:lstStyle/>
          <a:p>
            <a:pPr marL="285750" lvl="0" indent="-285750">
              <a:spcBef>
                <a:spcPts val="990"/>
              </a:spcBef>
              <a:buClr>
                <a:schemeClr val="accent1"/>
              </a:buClr>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rPr>
              <a:t>Preprocessing</a:t>
            </a:r>
          </a:p>
          <a:p>
            <a:pPr marL="285750" lvl="0" indent="-285750">
              <a:spcBef>
                <a:spcPts val="990"/>
              </a:spcBef>
              <a:buClr>
                <a:schemeClr val="accent1"/>
              </a:buClr>
              <a:buFont typeface="Wingdings" panose="05000000000000000000" pitchFamily="2" charset="2"/>
              <a:buChar char="v"/>
            </a:pPr>
            <a:r>
              <a:rPr lang="en-US" sz="2400" dirty="0">
                <a:latin typeface="Times New Roman" panose="02020603050405020304" pitchFamily="18" charset="0"/>
                <a:ea typeface="Times New Roman" panose="02020603050405020304" pitchFamily="18" charset="0"/>
              </a:rPr>
              <a:t>Upload Photo</a:t>
            </a:r>
          </a:p>
          <a:p>
            <a:pPr marL="285750" lvl="0" indent="-285750">
              <a:spcBef>
                <a:spcPts val="990"/>
              </a:spcBef>
              <a:buClr>
                <a:schemeClr val="accent1"/>
              </a:buClr>
              <a:buFont typeface="Wingdings" panose="05000000000000000000" pitchFamily="2" charset="2"/>
              <a:buChar char="v"/>
            </a:pPr>
            <a:r>
              <a:rPr lang="en-US" sz="2400" dirty="0">
                <a:effectLst/>
                <a:latin typeface="Times New Roman" panose="02020603050405020304" pitchFamily="18" charset="0"/>
                <a:ea typeface="Times New Roman" panose="02020603050405020304" pitchFamily="18" charset="0"/>
              </a:rPr>
              <a:t>Search</a:t>
            </a:r>
          </a:p>
        </p:txBody>
      </p:sp>
    </p:spTree>
    <p:extLst>
      <p:ext uri="{BB962C8B-B14F-4D97-AF65-F5344CB8AC3E}">
        <p14:creationId xmlns:p14="http://schemas.microsoft.com/office/powerpoint/2010/main" val="2474254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668069-1A7F-BAF4-D251-56EFB908D0FD}"/>
              </a:ext>
            </a:extLst>
          </p:cNvPr>
          <p:cNvSpPr txBox="1"/>
          <p:nvPr/>
        </p:nvSpPr>
        <p:spPr>
          <a:xfrm flipH="1">
            <a:off x="1910377" y="1129553"/>
            <a:ext cx="4544210" cy="584775"/>
          </a:xfrm>
          <a:prstGeom prst="rect">
            <a:avLst/>
          </a:prstGeom>
          <a:noFill/>
        </p:spPr>
        <p:txBody>
          <a:bodyPr wrap="square" rtlCol="0">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PREPROCESSING</a:t>
            </a:r>
          </a:p>
        </p:txBody>
      </p:sp>
      <p:sp>
        <p:nvSpPr>
          <p:cNvPr id="3" name="TextBox 2">
            <a:extLst>
              <a:ext uri="{FF2B5EF4-FFF2-40B4-BE49-F238E27FC236}">
                <a16:creationId xmlns:a16="http://schemas.microsoft.com/office/drawing/2014/main" id="{F655BC5F-181A-69E3-5B0D-D621EB651B21}"/>
              </a:ext>
            </a:extLst>
          </p:cNvPr>
          <p:cNvSpPr txBox="1"/>
          <p:nvPr/>
        </p:nvSpPr>
        <p:spPr>
          <a:xfrm>
            <a:off x="1299881" y="2151529"/>
            <a:ext cx="9771531" cy="2585323"/>
          </a:xfrm>
          <a:prstGeom prst="rect">
            <a:avLst/>
          </a:prstGeom>
          <a:noFill/>
        </p:spPr>
        <p:txBody>
          <a:bodyPr wrap="square" rtlCol="0">
            <a:spAutoFit/>
          </a:bodyPr>
          <a:lstStyle/>
          <a:p>
            <a:pPr marL="285750" indent="-285750">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Preprocessing input raw image in the context of face recognition involves acquiring the face region and standardizing images in a format compatible with the CNN architecture employed. </a:t>
            </a:r>
          </a:p>
          <a:p>
            <a:pPr marL="285750" indent="-285750">
              <a:buClr>
                <a:schemeClr val="accent1"/>
              </a:buCl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Each CNN has a different input size requirement. </a:t>
            </a:r>
          </a:p>
          <a:p>
            <a:pPr marL="285750" indent="-285750">
              <a:buClr>
                <a:schemeClr val="accent1"/>
              </a:buCl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photographs of missing child acquired by a digital camera or mobile phone are taken and categorized into separate cases for creating the database of face recognition system.</a:t>
            </a:r>
          </a:p>
          <a:p>
            <a:pPr marL="285750" indent="-285750">
              <a:buClr>
                <a:schemeClr val="accent1"/>
              </a:buCl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face region in each image is identified and cropped for getting the input face images.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5251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237CE2-C779-DA9E-A4EF-4A4C37E32E6D}"/>
              </a:ext>
            </a:extLst>
          </p:cNvPr>
          <p:cNvSpPr txBox="1"/>
          <p:nvPr/>
        </p:nvSpPr>
        <p:spPr>
          <a:xfrm>
            <a:off x="1864658" y="1182452"/>
            <a:ext cx="6096000" cy="584775"/>
          </a:xfrm>
          <a:prstGeom prst="rect">
            <a:avLst/>
          </a:prstGeom>
          <a:noFill/>
        </p:spPr>
        <p:txBody>
          <a:bodyPr wrap="square">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UPLOAD PHOTO</a:t>
            </a:r>
          </a:p>
        </p:txBody>
      </p:sp>
      <p:sp>
        <p:nvSpPr>
          <p:cNvPr id="5" name="TextBox 4">
            <a:extLst>
              <a:ext uri="{FF2B5EF4-FFF2-40B4-BE49-F238E27FC236}">
                <a16:creationId xmlns:a16="http://schemas.microsoft.com/office/drawing/2014/main" id="{6C3298A0-5604-D545-E062-38501F58BCF4}"/>
              </a:ext>
            </a:extLst>
          </p:cNvPr>
          <p:cNvSpPr txBox="1"/>
          <p:nvPr/>
        </p:nvSpPr>
        <p:spPr>
          <a:xfrm>
            <a:off x="1192306" y="1859340"/>
            <a:ext cx="10040470" cy="3139321"/>
          </a:xfrm>
          <a:prstGeom prst="rect">
            <a:avLst/>
          </a:prstGeom>
          <a:noFill/>
        </p:spPr>
        <p:txBody>
          <a:bodyPr wrap="square">
            <a:spAutoFit/>
          </a:bodyPr>
          <a:lstStyle/>
          <a:p>
            <a:pPr marL="285750" indent="-285750">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It consists of a national portal for storing details of missing child along with the photo.</a:t>
            </a:r>
          </a:p>
          <a:p>
            <a:pPr>
              <a:buClr>
                <a:schemeClr val="accent1"/>
              </a:buClr>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Whenever a child missing is reported, along with the FIR, the concerned officer uploads the photo of the missing child into the portal. </a:t>
            </a:r>
          </a:p>
          <a:p>
            <a:pPr marL="285750" indent="-285750">
              <a:buClr>
                <a:schemeClr val="accent1"/>
              </a:buCl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public can upload photo of any suspicious child at any time into the portal with details like place, time, landmarks and remarks. The photo uploaded by the users will be automatically compared with photos of the registered missing children and if a matching photo with sufficient score is found, then an alert email will be sent to the concerned officer. </a:t>
            </a:r>
          </a:p>
          <a:p>
            <a:pPr marL="285750" indent="-285750">
              <a:buClr>
                <a:schemeClr val="accent1"/>
              </a:buCl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message will also be visible in the message box of the concerned officer login screen.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53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8B48E-427E-CA07-0B10-B134875C9FEF}"/>
              </a:ext>
            </a:extLst>
          </p:cNvPr>
          <p:cNvSpPr txBox="1"/>
          <p:nvPr/>
        </p:nvSpPr>
        <p:spPr>
          <a:xfrm>
            <a:off x="1739153" y="1227275"/>
            <a:ext cx="6096000" cy="584775"/>
          </a:xfrm>
          <a:prstGeom prst="rect">
            <a:avLst/>
          </a:prstGeom>
          <a:noFill/>
        </p:spPr>
        <p:txBody>
          <a:bodyPr wrap="square">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SEARCH</a:t>
            </a:r>
          </a:p>
        </p:txBody>
      </p:sp>
      <p:sp>
        <p:nvSpPr>
          <p:cNvPr id="5" name="TextBox 4">
            <a:extLst>
              <a:ext uri="{FF2B5EF4-FFF2-40B4-BE49-F238E27FC236}">
                <a16:creationId xmlns:a16="http://schemas.microsoft.com/office/drawing/2014/main" id="{91C5BB3A-FB3C-E6B2-8AB9-4559AEACDC09}"/>
              </a:ext>
            </a:extLst>
          </p:cNvPr>
          <p:cNvSpPr txBox="1"/>
          <p:nvPr/>
        </p:nvSpPr>
        <p:spPr>
          <a:xfrm>
            <a:off x="1550894" y="2133600"/>
            <a:ext cx="9000565" cy="2585323"/>
          </a:xfrm>
          <a:prstGeom prst="rect">
            <a:avLst/>
          </a:prstGeom>
          <a:noFill/>
        </p:spPr>
        <p:txBody>
          <a:bodyPr wrap="square">
            <a:spAutoFit/>
          </a:bodyPr>
          <a:lstStyle/>
          <a:p>
            <a:pPr marL="285750" indent="-285750">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Whenever users uploads photo of a suspected child, the system generates template vector of the facial features from the uploaded photo. </a:t>
            </a:r>
          </a:p>
          <a:p>
            <a:pPr marL="285750" indent="-285750">
              <a:buClr>
                <a:schemeClr val="accent1"/>
              </a:buCl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If a matching is found in the repository, the system displays the most matched photo and pushes a message to the concerned Officer portal or Email the alert message of matching child. </a:t>
            </a:r>
          </a:p>
          <a:p>
            <a:pPr marL="285750" indent="-285750">
              <a:buClr>
                <a:schemeClr val="accent1"/>
              </a:buCl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Similarly the Officer can check for any matching with the database at any time using the proposed system.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570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103414-04DE-BAF4-C849-804147C1186B}"/>
              </a:ext>
            </a:extLst>
          </p:cNvPr>
          <p:cNvSpPr txBox="1"/>
          <p:nvPr/>
        </p:nvSpPr>
        <p:spPr>
          <a:xfrm>
            <a:off x="1470211" y="1173487"/>
            <a:ext cx="6096000" cy="584775"/>
          </a:xfrm>
          <a:prstGeom prst="rect">
            <a:avLst/>
          </a:prstGeom>
          <a:noFill/>
        </p:spPr>
        <p:txBody>
          <a:bodyPr wrap="square">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UML DIAGRAMS</a:t>
            </a:r>
          </a:p>
        </p:txBody>
      </p:sp>
      <p:sp>
        <p:nvSpPr>
          <p:cNvPr id="5" name="TextBox 4">
            <a:extLst>
              <a:ext uri="{FF2B5EF4-FFF2-40B4-BE49-F238E27FC236}">
                <a16:creationId xmlns:a16="http://schemas.microsoft.com/office/drawing/2014/main" id="{A789A57C-1F01-EA8C-174D-578D148D9608}"/>
              </a:ext>
            </a:extLst>
          </p:cNvPr>
          <p:cNvSpPr txBox="1"/>
          <p:nvPr/>
        </p:nvSpPr>
        <p:spPr>
          <a:xfrm>
            <a:off x="1837765" y="2294075"/>
            <a:ext cx="7548282" cy="1569660"/>
          </a:xfrm>
          <a:prstGeom prst="rect">
            <a:avLst/>
          </a:prstGeom>
          <a:noFill/>
        </p:spPr>
        <p:txBody>
          <a:bodyPr wrap="square">
            <a:spAutoFit/>
          </a:bodyPr>
          <a:lstStyle/>
          <a:p>
            <a:pPr marL="285750" indent="-285750">
              <a:buClr>
                <a:schemeClr val="accent1"/>
              </a:buClr>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Use Case Diagram</a:t>
            </a:r>
          </a:p>
          <a:p>
            <a:pPr marL="285750" indent="-285750">
              <a:buClr>
                <a:schemeClr val="accent1"/>
              </a:buCl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Class Diagram</a:t>
            </a:r>
          </a:p>
          <a:p>
            <a:pPr marL="285750" indent="-285750">
              <a:buClr>
                <a:schemeClr val="accent1"/>
              </a:buCl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Sequence Diagram</a:t>
            </a:r>
          </a:p>
          <a:p>
            <a:pPr marL="285750" indent="-285750">
              <a:buClr>
                <a:schemeClr val="accent1"/>
              </a:buClr>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Activity Diagram  </a:t>
            </a:r>
          </a:p>
        </p:txBody>
      </p:sp>
    </p:spTree>
    <p:extLst>
      <p:ext uri="{BB962C8B-B14F-4D97-AF65-F5344CB8AC3E}">
        <p14:creationId xmlns:p14="http://schemas.microsoft.com/office/powerpoint/2010/main" val="1939905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E91462-6048-45F6-F49A-772D4A9EB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978" y="285478"/>
            <a:ext cx="6508044" cy="5953958"/>
          </a:xfrm>
          <a:prstGeom prst="rect">
            <a:avLst/>
          </a:prstGeom>
        </p:spPr>
      </p:pic>
      <p:sp>
        <p:nvSpPr>
          <p:cNvPr id="6" name="TextBox 5">
            <a:extLst>
              <a:ext uri="{FF2B5EF4-FFF2-40B4-BE49-F238E27FC236}">
                <a16:creationId xmlns:a16="http://schemas.microsoft.com/office/drawing/2014/main" id="{B36E7603-7DB3-09DF-C99D-E8B3D0A27034}"/>
              </a:ext>
            </a:extLst>
          </p:cNvPr>
          <p:cNvSpPr txBox="1"/>
          <p:nvPr/>
        </p:nvSpPr>
        <p:spPr>
          <a:xfrm>
            <a:off x="197223" y="44823"/>
            <a:ext cx="4733365" cy="584775"/>
          </a:xfrm>
          <a:prstGeom prst="rect">
            <a:avLst/>
          </a:prstGeom>
          <a:noFill/>
        </p:spPr>
        <p:txBody>
          <a:bodyPr wrap="square" rtlCol="0">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USE CASE DIAGRAM</a:t>
            </a:r>
          </a:p>
        </p:txBody>
      </p:sp>
    </p:spTree>
    <p:extLst>
      <p:ext uri="{BB962C8B-B14F-4D97-AF65-F5344CB8AC3E}">
        <p14:creationId xmlns:p14="http://schemas.microsoft.com/office/powerpoint/2010/main" val="2290979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631CC-267B-11AA-1B3B-0C0F2000A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270" y="296687"/>
            <a:ext cx="8355105" cy="5745525"/>
          </a:xfrm>
          <a:prstGeom prst="rect">
            <a:avLst/>
          </a:prstGeom>
        </p:spPr>
      </p:pic>
      <p:sp>
        <p:nvSpPr>
          <p:cNvPr id="4" name="TextBox 3">
            <a:extLst>
              <a:ext uri="{FF2B5EF4-FFF2-40B4-BE49-F238E27FC236}">
                <a16:creationId xmlns:a16="http://schemas.microsoft.com/office/drawing/2014/main" id="{0FBD7C4D-6532-A8C7-5908-E9EE9CEE728C}"/>
              </a:ext>
            </a:extLst>
          </p:cNvPr>
          <p:cNvSpPr txBox="1"/>
          <p:nvPr/>
        </p:nvSpPr>
        <p:spPr>
          <a:xfrm flipH="1">
            <a:off x="144331" y="231013"/>
            <a:ext cx="3961505" cy="584775"/>
          </a:xfrm>
          <a:prstGeom prst="rect">
            <a:avLst/>
          </a:prstGeom>
          <a:noFill/>
        </p:spPr>
        <p:txBody>
          <a:bodyPr wrap="square" rtlCol="0">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CLASS DIAGRAM</a:t>
            </a:r>
          </a:p>
        </p:txBody>
      </p:sp>
    </p:spTree>
    <p:extLst>
      <p:ext uri="{BB962C8B-B14F-4D97-AF65-F5344CB8AC3E}">
        <p14:creationId xmlns:p14="http://schemas.microsoft.com/office/powerpoint/2010/main" val="1832016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7FEC2F-6742-0E60-1E51-85190E92E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659" y="584775"/>
            <a:ext cx="7700682" cy="5717412"/>
          </a:xfrm>
          <a:prstGeom prst="rect">
            <a:avLst/>
          </a:prstGeom>
        </p:spPr>
      </p:pic>
      <p:sp>
        <p:nvSpPr>
          <p:cNvPr id="4" name="TextBox 3">
            <a:extLst>
              <a:ext uri="{FF2B5EF4-FFF2-40B4-BE49-F238E27FC236}">
                <a16:creationId xmlns:a16="http://schemas.microsoft.com/office/drawing/2014/main" id="{0CF84CCE-3C08-46A5-C59D-9BEAF6F2707C}"/>
              </a:ext>
            </a:extLst>
          </p:cNvPr>
          <p:cNvSpPr txBox="1"/>
          <p:nvPr/>
        </p:nvSpPr>
        <p:spPr>
          <a:xfrm>
            <a:off x="-1" y="0"/>
            <a:ext cx="4661647" cy="584775"/>
          </a:xfrm>
          <a:prstGeom prst="rect">
            <a:avLst/>
          </a:prstGeom>
          <a:noFill/>
        </p:spPr>
        <p:txBody>
          <a:bodyPr wrap="square" rtlCol="0">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SEQUENCE DIAGRAM</a:t>
            </a:r>
          </a:p>
        </p:txBody>
      </p:sp>
      <p:pic>
        <p:nvPicPr>
          <p:cNvPr id="5" name="Picture 4">
            <a:extLst>
              <a:ext uri="{FF2B5EF4-FFF2-40B4-BE49-F238E27FC236}">
                <a16:creationId xmlns:a16="http://schemas.microsoft.com/office/drawing/2014/main" id="{94DA3885-6BF5-C47D-2C89-AD41B260A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143" y="584774"/>
            <a:ext cx="7033775" cy="5640947"/>
          </a:xfrm>
          <a:prstGeom prst="rect">
            <a:avLst/>
          </a:prstGeom>
        </p:spPr>
      </p:pic>
    </p:spTree>
    <p:extLst>
      <p:ext uri="{BB962C8B-B14F-4D97-AF65-F5344CB8AC3E}">
        <p14:creationId xmlns:p14="http://schemas.microsoft.com/office/powerpoint/2010/main" val="619773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1F06F46-D24E-F2BA-E247-9328F516992F}"/>
              </a:ext>
            </a:extLst>
          </p:cNvPr>
          <p:cNvSpPr txBox="1"/>
          <p:nvPr/>
        </p:nvSpPr>
        <p:spPr>
          <a:xfrm>
            <a:off x="0" y="107576"/>
            <a:ext cx="4392706" cy="1077218"/>
          </a:xfrm>
          <a:prstGeom prst="rect">
            <a:avLst/>
          </a:prstGeom>
          <a:noFill/>
        </p:spPr>
        <p:txBody>
          <a:bodyPr wrap="square" rtlCol="0">
            <a:spAutoFit/>
          </a:bodyPr>
          <a:lstStyle/>
          <a:p>
            <a:r>
              <a:rPr lang="en-IN" sz="3200" b="1" dirty="0">
                <a:solidFill>
                  <a:schemeClr val="accent1">
                    <a:lumMod val="75000"/>
                  </a:schemeClr>
                </a:solidFill>
                <a:latin typeface="Times New Roman" panose="02020603050405020304" pitchFamily="18" charset="0"/>
                <a:cs typeface="Times New Roman" panose="02020603050405020304" pitchFamily="18" charset="0"/>
              </a:rPr>
              <a:t>ACTIVITY DIAGRAM</a:t>
            </a:r>
          </a:p>
          <a:p>
            <a:r>
              <a:rPr lang="en-IN" sz="3200" b="1" dirty="0">
                <a:solidFill>
                  <a:schemeClr val="accent1">
                    <a:lumMod val="75000"/>
                  </a:schemeClr>
                </a:solidFill>
                <a:latin typeface="Times New Roman" panose="02020603050405020304" pitchFamily="18" charset="0"/>
                <a:cs typeface="Times New Roman" panose="02020603050405020304" pitchFamily="18" charset="0"/>
              </a:rPr>
              <a:t>`</a:t>
            </a:r>
          </a:p>
        </p:txBody>
      </p:sp>
      <p:pic>
        <p:nvPicPr>
          <p:cNvPr id="14" name="Picture 13">
            <a:extLst>
              <a:ext uri="{FF2B5EF4-FFF2-40B4-BE49-F238E27FC236}">
                <a16:creationId xmlns:a16="http://schemas.microsoft.com/office/drawing/2014/main" id="{45756109-0CE3-CBFE-45A4-70AEF76F4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483" y="921802"/>
            <a:ext cx="7799294" cy="5014395"/>
          </a:xfrm>
          <a:prstGeom prst="rect">
            <a:avLst/>
          </a:prstGeom>
        </p:spPr>
      </p:pic>
    </p:spTree>
    <p:extLst>
      <p:ext uri="{BB962C8B-B14F-4D97-AF65-F5344CB8AC3E}">
        <p14:creationId xmlns:p14="http://schemas.microsoft.com/office/powerpoint/2010/main" val="2762089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54B82E-5C6F-40E5-06B7-B2BA605781A8}"/>
              </a:ext>
            </a:extLst>
          </p:cNvPr>
          <p:cNvSpPr txBox="1"/>
          <p:nvPr/>
        </p:nvSpPr>
        <p:spPr>
          <a:xfrm flipH="1">
            <a:off x="2017953" y="1183341"/>
            <a:ext cx="4006328" cy="923330"/>
          </a:xfrm>
          <a:prstGeom prst="rect">
            <a:avLst/>
          </a:prstGeom>
          <a:noFill/>
        </p:spPr>
        <p:txBody>
          <a:bodyPr wrap="square" rtlCol="0">
            <a:spAutoFit/>
          </a:bodyPr>
          <a:lstStyle/>
          <a:p>
            <a:r>
              <a:rPr lang="en-US" sz="3600" b="1" dirty="0">
                <a:solidFill>
                  <a:schemeClr val="accent2"/>
                </a:solidFill>
                <a:latin typeface="Times New Roman" panose="02020603050405020304" pitchFamily="18" charset="0"/>
                <a:cs typeface="Times New Roman" panose="02020603050405020304" pitchFamily="18" charset="0"/>
              </a:rPr>
              <a:t>SAMPLE CODE</a:t>
            </a:r>
            <a:endParaRPr lang="en-IN" sz="3600" b="1" dirty="0">
              <a:solidFill>
                <a:schemeClr val="accent2"/>
              </a:solidFill>
              <a:latin typeface="Times New Roman" panose="02020603050405020304" pitchFamily="18"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69A0A62A-3C1A-BEAC-5512-BB32A31C5623}"/>
              </a:ext>
            </a:extLst>
          </p:cNvPr>
          <p:cNvSpPr txBox="1"/>
          <p:nvPr/>
        </p:nvSpPr>
        <p:spPr>
          <a:xfrm>
            <a:off x="1918447" y="1757082"/>
            <a:ext cx="7225553" cy="4524315"/>
          </a:xfrm>
          <a:prstGeom prst="rect">
            <a:avLst/>
          </a:prstGeom>
          <a:noFill/>
        </p:spPr>
        <p:txBody>
          <a:bodyPr wrap="square">
            <a:spAutoFit/>
          </a:bodyPr>
          <a:lstStyle/>
          <a:p>
            <a:r>
              <a:rPr lang="en-IN" b="0" dirty="0">
                <a:effectLst/>
                <a:latin typeface="Consolas" panose="020B0609020204030204" pitchFamily="49" charset="0"/>
              </a:rPr>
              <a:t>from </a:t>
            </a:r>
            <a:r>
              <a:rPr lang="en-IN" b="0" dirty="0" err="1">
                <a:effectLst/>
                <a:latin typeface="Consolas" panose="020B0609020204030204" pitchFamily="49" charset="0"/>
              </a:rPr>
              <a:t>django.shortcuts</a:t>
            </a:r>
            <a:r>
              <a:rPr lang="en-IN" b="0" dirty="0">
                <a:effectLst/>
                <a:latin typeface="Consolas" panose="020B0609020204030204" pitchFamily="49" charset="0"/>
              </a:rPr>
              <a:t> import render</a:t>
            </a:r>
          </a:p>
          <a:p>
            <a:r>
              <a:rPr lang="en-IN" b="0" dirty="0">
                <a:effectLst/>
                <a:latin typeface="Consolas" panose="020B0609020204030204" pitchFamily="49" charset="0"/>
              </a:rPr>
              <a:t>from </a:t>
            </a:r>
            <a:r>
              <a:rPr lang="en-IN" b="0" dirty="0" err="1">
                <a:effectLst/>
                <a:latin typeface="Consolas" panose="020B0609020204030204" pitchFamily="49" charset="0"/>
              </a:rPr>
              <a:t>django.template</a:t>
            </a:r>
            <a:r>
              <a:rPr lang="en-IN" b="0" dirty="0">
                <a:effectLst/>
                <a:latin typeface="Consolas" panose="020B0609020204030204" pitchFamily="49" charset="0"/>
              </a:rPr>
              <a:t> import </a:t>
            </a:r>
            <a:r>
              <a:rPr lang="en-IN" b="0" dirty="0" err="1">
                <a:effectLst/>
                <a:latin typeface="Consolas" panose="020B0609020204030204" pitchFamily="49" charset="0"/>
              </a:rPr>
              <a:t>RequestContext</a:t>
            </a:r>
            <a:endParaRPr lang="en-IN" b="0" dirty="0">
              <a:effectLst/>
              <a:latin typeface="Consolas" panose="020B0609020204030204" pitchFamily="49" charset="0"/>
            </a:endParaRPr>
          </a:p>
          <a:p>
            <a:r>
              <a:rPr lang="en-IN" b="0" dirty="0">
                <a:effectLst/>
                <a:latin typeface="Consolas" panose="020B0609020204030204" pitchFamily="49" charset="0"/>
              </a:rPr>
              <a:t>import </a:t>
            </a:r>
            <a:r>
              <a:rPr lang="en-IN" b="0" dirty="0" err="1">
                <a:effectLst/>
                <a:latin typeface="Consolas" panose="020B0609020204030204" pitchFamily="49" charset="0"/>
              </a:rPr>
              <a:t>pymysql</a:t>
            </a:r>
            <a:endParaRPr lang="en-IN" b="0" dirty="0">
              <a:effectLst/>
              <a:latin typeface="Consolas" panose="020B0609020204030204" pitchFamily="49" charset="0"/>
            </a:endParaRPr>
          </a:p>
          <a:p>
            <a:r>
              <a:rPr lang="en-IN" b="0" dirty="0">
                <a:effectLst/>
                <a:latin typeface="Consolas" panose="020B0609020204030204" pitchFamily="49" charset="0"/>
              </a:rPr>
              <a:t>from </a:t>
            </a:r>
            <a:r>
              <a:rPr lang="en-IN" b="0" dirty="0" err="1">
                <a:effectLst/>
                <a:latin typeface="Consolas" panose="020B0609020204030204" pitchFamily="49" charset="0"/>
              </a:rPr>
              <a:t>django.http</a:t>
            </a:r>
            <a:r>
              <a:rPr lang="en-IN" b="0" dirty="0">
                <a:effectLst/>
                <a:latin typeface="Consolas" panose="020B0609020204030204" pitchFamily="49" charset="0"/>
              </a:rPr>
              <a:t> import </a:t>
            </a:r>
            <a:r>
              <a:rPr lang="en-IN" b="0" dirty="0" err="1">
                <a:effectLst/>
                <a:latin typeface="Consolas" panose="020B0609020204030204" pitchFamily="49" charset="0"/>
              </a:rPr>
              <a:t>HttpResponse</a:t>
            </a:r>
            <a:endParaRPr lang="en-IN" b="0" dirty="0">
              <a:effectLst/>
              <a:latin typeface="Consolas" panose="020B0609020204030204" pitchFamily="49" charset="0"/>
            </a:endParaRPr>
          </a:p>
          <a:p>
            <a:r>
              <a:rPr lang="en-IN" b="0" dirty="0">
                <a:effectLst/>
                <a:latin typeface="Consolas" panose="020B0609020204030204" pitchFamily="49" charset="0"/>
              </a:rPr>
              <a:t>from </a:t>
            </a:r>
            <a:r>
              <a:rPr lang="en-IN" b="0" dirty="0" err="1">
                <a:effectLst/>
                <a:latin typeface="Consolas" panose="020B0609020204030204" pitchFamily="49" charset="0"/>
              </a:rPr>
              <a:t>django.conf</a:t>
            </a:r>
            <a:r>
              <a:rPr lang="en-IN" b="0" dirty="0">
                <a:effectLst/>
                <a:latin typeface="Consolas" panose="020B0609020204030204" pitchFamily="49" charset="0"/>
              </a:rPr>
              <a:t> import settings</a:t>
            </a:r>
          </a:p>
          <a:p>
            <a:r>
              <a:rPr lang="en-IN" b="0" dirty="0">
                <a:effectLst/>
                <a:latin typeface="Consolas" panose="020B0609020204030204" pitchFamily="49" charset="0"/>
              </a:rPr>
              <a:t>from </a:t>
            </a:r>
            <a:r>
              <a:rPr lang="en-IN" b="0" dirty="0" err="1">
                <a:effectLst/>
                <a:latin typeface="Consolas" panose="020B0609020204030204" pitchFamily="49" charset="0"/>
              </a:rPr>
              <a:t>django.core.files.storage</a:t>
            </a:r>
            <a:r>
              <a:rPr lang="en-IN" b="0" dirty="0">
                <a:effectLst/>
                <a:latin typeface="Consolas" panose="020B0609020204030204" pitchFamily="49" charset="0"/>
              </a:rPr>
              <a:t> import </a:t>
            </a:r>
            <a:r>
              <a:rPr lang="en-IN" b="0" dirty="0" err="1">
                <a:effectLst/>
                <a:latin typeface="Consolas" panose="020B0609020204030204" pitchFamily="49" charset="0"/>
              </a:rPr>
              <a:t>FileSystemStorage</a:t>
            </a:r>
            <a:endParaRPr lang="en-IN" b="0" dirty="0">
              <a:effectLst/>
              <a:latin typeface="Consolas" panose="020B0609020204030204" pitchFamily="49" charset="0"/>
            </a:endParaRPr>
          </a:p>
          <a:p>
            <a:r>
              <a:rPr lang="en-IN" b="0" dirty="0">
                <a:effectLst/>
                <a:latin typeface="Consolas" panose="020B0609020204030204" pitchFamily="49" charset="0"/>
              </a:rPr>
              <a:t>import datetime</a:t>
            </a:r>
          </a:p>
          <a:p>
            <a:r>
              <a:rPr lang="en-IN" b="0" dirty="0">
                <a:effectLst/>
                <a:latin typeface="Consolas" panose="020B0609020204030204" pitchFamily="49" charset="0"/>
              </a:rPr>
              <a:t>import </a:t>
            </a:r>
            <a:r>
              <a:rPr lang="en-IN" b="0" dirty="0" err="1">
                <a:effectLst/>
                <a:latin typeface="Consolas" panose="020B0609020204030204" pitchFamily="49" charset="0"/>
              </a:rPr>
              <a:t>os</a:t>
            </a:r>
            <a:endParaRPr lang="en-IN" b="0" dirty="0">
              <a:effectLst/>
              <a:latin typeface="Consolas" panose="020B0609020204030204" pitchFamily="49" charset="0"/>
            </a:endParaRPr>
          </a:p>
          <a:p>
            <a:r>
              <a:rPr lang="en-IN" b="0" dirty="0">
                <a:effectLst/>
                <a:latin typeface="Consolas" panose="020B0609020204030204" pitchFamily="49" charset="0"/>
              </a:rPr>
              <a:t>import cv2</a:t>
            </a:r>
          </a:p>
          <a:p>
            <a:r>
              <a:rPr lang="en-IN" b="0" dirty="0">
                <a:effectLst/>
                <a:latin typeface="Consolas" panose="020B0609020204030204" pitchFamily="49" charset="0"/>
              </a:rPr>
              <a:t>import </a:t>
            </a:r>
            <a:r>
              <a:rPr lang="en-IN" b="0" dirty="0" err="1">
                <a:effectLst/>
                <a:latin typeface="Consolas" panose="020B0609020204030204" pitchFamily="49" charset="0"/>
              </a:rPr>
              <a:t>numpy</a:t>
            </a:r>
            <a:r>
              <a:rPr lang="en-IN" b="0" dirty="0">
                <a:effectLst/>
                <a:latin typeface="Consolas" panose="020B0609020204030204" pitchFamily="49" charset="0"/>
              </a:rPr>
              <a:t> as np</a:t>
            </a:r>
          </a:p>
          <a:p>
            <a:r>
              <a:rPr lang="en-IN" b="0" dirty="0">
                <a:effectLst/>
                <a:latin typeface="Consolas" panose="020B0609020204030204" pitchFamily="49" charset="0"/>
              </a:rPr>
              <a:t>from </a:t>
            </a:r>
            <a:r>
              <a:rPr lang="en-IN" b="0" dirty="0" err="1">
                <a:effectLst/>
                <a:latin typeface="Consolas" panose="020B0609020204030204" pitchFamily="49" charset="0"/>
              </a:rPr>
              <a:t>keras.utils.np_utils</a:t>
            </a:r>
            <a:r>
              <a:rPr lang="en-IN" b="0" dirty="0">
                <a:effectLst/>
                <a:latin typeface="Consolas" panose="020B0609020204030204" pitchFamily="49" charset="0"/>
              </a:rPr>
              <a:t> import </a:t>
            </a:r>
            <a:r>
              <a:rPr lang="en-IN" b="0" dirty="0" err="1">
                <a:effectLst/>
                <a:latin typeface="Consolas" panose="020B0609020204030204" pitchFamily="49" charset="0"/>
              </a:rPr>
              <a:t>to_categorical</a:t>
            </a:r>
            <a:endParaRPr lang="en-IN" b="0" dirty="0">
              <a:effectLst/>
              <a:latin typeface="Consolas" panose="020B0609020204030204" pitchFamily="49" charset="0"/>
            </a:endParaRPr>
          </a:p>
          <a:p>
            <a:r>
              <a:rPr lang="en-IN" b="0" dirty="0">
                <a:effectLst/>
                <a:latin typeface="Consolas" panose="020B0609020204030204" pitchFamily="49" charset="0"/>
              </a:rPr>
              <a:t>from </a:t>
            </a:r>
            <a:r>
              <a:rPr lang="en-IN" b="0" dirty="0" err="1">
                <a:effectLst/>
                <a:latin typeface="Consolas" panose="020B0609020204030204" pitchFamily="49" charset="0"/>
              </a:rPr>
              <a:t>keras.layers</a:t>
            </a:r>
            <a:r>
              <a:rPr lang="en-IN" b="0" dirty="0">
                <a:effectLst/>
                <a:latin typeface="Consolas" panose="020B0609020204030204" pitchFamily="49" charset="0"/>
              </a:rPr>
              <a:t> import  MaxPooling2D</a:t>
            </a:r>
          </a:p>
          <a:p>
            <a:r>
              <a:rPr lang="en-IN" b="0" dirty="0">
                <a:effectLst/>
                <a:latin typeface="Consolas" panose="020B0609020204030204" pitchFamily="49" charset="0"/>
              </a:rPr>
              <a:t>from </a:t>
            </a:r>
            <a:r>
              <a:rPr lang="en-IN" b="0" dirty="0" err="1">
                <a:effectLst/>
                <a:latin typeface="Consolas" panose="020B0609020204030204" pitchFamily="49" charset="0"/>
              </a:rPr>
              <a:t>keras.layers</a:t>
            </a:r>
            <a:r>
              <a:rPr lang="en-IN" b="0" dirty="0">
                <a:effectLst/>
                <a:latin typeface="Consolas" panose="020B0609020204030204" pitchFamily="49" charset="0"/>
              </a:rPr>
              <a:t> import Dense, Dropout, Activation, Flatten</a:t>
            </a:r>
          </a:p>
          <a:p>
            <a:r>
              <a:rPr lang="en-IN" b="0" dirty="0">
                <a:effectLst/>
                <a:latin typeface="Consolas" panose="020B0609020204030204" pitchFamily="49" charset="0"/>
              </a:rPr>
              <a:t>from </a:t>
            </a:r>
            <a:r>
              <a:rPr lang="en-IN" b="0" dirty="0" err="1">
                <a:effectLst/>
                <a:latin typeface="Consolas" panose="020B0609020204030204" pitchFamily="49" charset="0"/>
              </a:rPr>
              <a:t>keras.layers</a:t>
            </a:r>
            <a:r>
              <a:rPr lang="en-IN" b="0" dirty="0">
                <a:effectLst/>
                <a:latin typeface="Consolas" panose="020B0609020204030204" pitchFamily="49" charset="0"/>
              </a:rPr>
              <a:t> import Convolution2D</a:t>
            </a:r>
          </a:p>
          <a:p>
            <a:r>
              <a:rPr lang="en-IN" b="0" dirty="0">
                <a:effectLst/>
                <a:latin typeface="Consolas" panose="020B0609020204030204" pitchFamily="49" charset="0"/>
              </a:rPr>
              <a:t>from </a:t>
            </a:r>
            <a:r>
              <a:rPr lang="en-IN" b="0" dirty="0" err="1">
                <a:effectLst/>
                <a:latin typeface="Consolas" panose="020B0609020204030204" pitchFamily="49" charset="0"/>
              </a:rPr>
              <a:t>keras.models</a:t>
            </a:r>
            <a:r>
              <a:rPr lang="en-IN" b="0" dirty="0">
                <a:effectLst/>
                <a:latin typeface="Consolas" panose="020B0609020204030204" pitchFamily="49" charset="0"/>
              </a:rPr>
              <a:t> import Sequential</a:t>
            </a:r>
          </a:p>
        </p:txBody>
      </p:sp>
    </p:spTree>
    <p:extLst>
      <p:ext uri="{BB962C8B-B14F-4D97-AF65-F5344CB8AC3E}">
        <p14:creationId xmlns:p14="http://schemas.microsoft.com/office/powerpoint/2010/main" val="4236410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6548B-B135-C7ED-DAD0-1A00AA21E7DA}"/>
              </a:ext>
            </a:extLst>
          </p:cNvPr>
          <p:cNvSpPr>
            <a:spLocks noGrp="1"/>
          </p:cNvSpPr>
          <p:nvPr>
            <p:ph type="title"/>
          </p:nvPr>
        </p:nvSpPr>
        <p:spPr>
          <a:xfrm>
            <a:off x="1320501" y="115254"/>
            <a:ext cx="9550998" cy="1709892"/>
          </a:xfrm>
        </p:spPr>
        <p:txBody>
          <a:bodyPr>
            <a:normAutofit/>
          </a:bodyPr>
          <a:lstStyle/>
          <a:p>
            <a:r>
              <a:rPr lang="en-US" sz="5400" b="1" dirty="0">
                <a:solidFill>
                  <a:schemeClr val="accent2"/>
                </a:solidFill>
              </a:rPr>
              <a:t>ABSTRACT</a:t>
            </a:r>
            <a:endParaRPr lang="en-IN" sz="5400" b="1" dirty="0">
              <a:solidFill>
                <a:schemeClr val="accent2"/>
              </a:solidFill>
            </a:endParaRPr>
          </a:p>
        </p:txBody>
      </p:sp>
      <p:sp>
        <p:nvSpPr>
          <p:cNvPr id="4" name="TextBox 3">
            <a:extLst>
              <a:ext uri="{FF2B5EF4-FFF2-40B4-BE49-F238E27FC236}">
                <a16:creationId xmlns:a16="http://schemas.microsoft.com/office/drawing/2014/main" id="{06B0D831-D826-93AF-C525-821B9BB39158}"/>
              </a:ext>
            </a:extLst>
          </p:cNvPr>
          <p:cNvSpPr txBox="1"/>
          <p:nvPr/>
        </p:nvSpPr>
        <p:spPr>
          <a:xfrm>
            <a:off x="1192306" y="1907367"/>
            <a:ext cx="9300676" cy="3684598"/>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In India a countless number of children are reported missing every year. Among the missing child cases a large percentage of children remain untraced. </a:t>
            </a:r>
          </a:p>
          <a:p>
            <a:pPr marL="285750" indent="-285750" algn="just">
              <a:lnSpc>
                <a:spcPct val="150000"/>
              </a:lnSpc>
              <a:spcAft>
                <a:spcPts val="800"/>
              </a:spcAft>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This paper presents a novel use of deep learning methodology for identifying the reported missing child from the photos of multitude of children available, with the help of face recognition.</a:t>
            </a:r>
          </a:p>
          <a:p>
            <a:pPr marL="285750" indent="-285750" algn="just">
              <a:lnSpc>
                <a:spcPct val="150000"/>
              </a:lnSpc>
              <a:spcAft>
                <a:spcPts val="800"/>
              </a:spcAft>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The Convolutional Neural Network (CNN), a highly effective deep learning technique for image based applications is adopted here for face recognition.</a:t>
            </a:r>
          </a:p>
          <a:p>
            <a:pPr marL="285750" indent="-285750" algn="just">
              <a:lnSpc>
                <a:spcPct val="150000"/>
              </a:lnSpc>
              <a:spcAft>
                <a:spcPts val="800"/>
              </a:spcAft>
              <a:buFont typeface="Arial" panose="020B0604020202020204" pitchFamily="34" charset="0"/>
              <a:buChar char="•"/>
            </a:pPr>
            <a:r>
              <a:rPr lang="en-US" sz="1600" dirty="0">
                <a:effectLst/>
                <a:latin typeface="Times New Roman" panose="02020603050405020304" pitchFamily="18" charset="0"/>
                <a:ea typeface="Times New Roman" panose="02020603050405020304" pitchFamily="18" charset="0"/>
              </a:rPr>
              <a:t>Face descriptors are extracted from the images using a pre-trained CNN model VGG-Face deep architecture. Compared with normal deep learning applications, our algorithm uses convolution network only as a high level feature extractor and the child recognition is done by the trained SVM classifier.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52094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422ECA-0BF7-22A9-E5D3-15436D03C64F}"/>
              </a:ext>
            </a:extLst>
          </p:cNvPr>
          <p:cNvSpPr txBox="1"/>
          <p:nvPr/>
        </p:nvSpPr>
        <p:spPr>
          <a:xfrm>
            <a:off x="430304" y="199562"/>
            <a:ext cx="10121155" cy="6740307"/>
          </a:xfrm>
          <a:prstGeom prst="rect">
            <a:avLst/>
          </a:prstGeom>
          <a:noFill/>
        </p:spPr>
        <p:txBody>
          <a:bodyPr wrap="square">
            <a:spAutoFit/>
          </a:bodyPr>
          <a:lstStyle/>
          <a:p>
            <a:pPr lvl="3"/>
            <a:r>
              <a:rPr lang="en-IN" b="0" dirty="0">
                <a:effectLst/>
                <a:latin typeface="Consolas" panose="020B0609020204030204" pitchFamily="49" charset="0"/>
              </a:rPr>
              <a:t>def </a:t>
            </a:r>
            <a:r>
              <a:rPr lang="en-IN" b="0" dirty="0" err="1">
                <a:effectLst/>
                <a:latin typeface="Consolas" panose="020B0609020204030204" pitchFamily="49" charset="0"/>
              </a:rPr>
              <a:t>WelfareLoginAction</a:t>
            </a:r>
            <a:r>
              <a:rPr lang="en-IN" b="0" dirty="0">
                <a:effectLst/>
                <a:latin typeface="Consolas" panose="020B0609020204030204" pitchFamily="49" charset="0"/>
              </a:rPr>
              <a:t>(request):</a:t>
            </a:r>
          </a:p>
          <a:p>
            <a:pPr lvl="3"/>
            <a:r>
              <a:rPr lang="en-IN" b="0" dirty="0">
                <a:effectLst/>
                <a:latin typeface="Consolas" panose="020B0609020204030204" pitchFamily="49" charset="0"/>
              </a:rPr>
              <a:t>    if </a:t>
            </a:r>
            <a:r>
              <a:rPr lang="en-IN" b="0" dirty="0" err="1">
                <a:effectLst/>
                <a:latin typeface="Consolas" panose="020B0609020204030204" pitchFamily="49" charset="0"/>
              </a:rPr>
              <a:t>request.method</a:t>
            </a:r>
            <a:r>
              <a:rPr lang="en-IN" b="0" dirty="0">
                <a:effectLst/>
                <a:latin typeface="Consolas" panose="020B0609020204030204" pitchFamily="49" charset="0"/>
              </a:rPr>
              <a:t> == 'POST':</a:t>
            </a:r>
          </a:p>
          <a:p>
            <a:pPr lvl="3"/>
            <a:r>
              <a:rPr lang="en-IN" b="0" dirty="0">
                <a:effectLst/>
                <a:latin typeface="Consolas" panose="020B0609020204030204" pitchFamily="49" charset="0"/>
              </a:rPr>
              <a:t>        username = </a:t>
            </a:r>
            <a:r>
              <a:rPr lang="en-IN" b="0" dirty="0" err="1">
                <a:effectLst/>
                <a:latin typeface="Consolas" panose="020B0609020204030204" pitchFamily="49" charset="0"/>
              </a:rPr>
              <a:t>request.POST.get</a:t>
            </a:r>
            <a:r>
              <a:rPr lang="en-IN" b="0" dirty="0">
                <a:effectLst/>
                <a:latin typeface="Consolas" panose="020B0609020204030204" pitchFamily="49" charset="0"/>
              </a:rPr>
              <a:t>('t1', False)</a:t>
            </a:r>
          </a:p>
          <a:p>
            <a:pPr lvl="3"/>
            <a:r>
              <a:rPr lang="en-IN" b="0" dirty="0">
                <a:effectLst/>
                <a:latin typeface="Consolas" panose="020B0609020204030204" pitchFamily="49" charset="0"/>
              </a:rPr>
              <a:t>        password = </a:t>
            </a:r>
            <a:r>
              <a:rPr lang="en-IN" b="0" dirty="0" err="1">
                <a:effectLst/>
                <a:latin typeface="Consolas" panose="020B0609020204030204" pitchFamily="49" charset="0"/>
              </a:rPr>
              <a:t>request.POST.get</a:t>
            </a:r>
            <a:r>
              <a:rPr lang="en-IN" b="0" dirty="0">
                <a:effectLst/>
                <a:latin typeface="Consolas" panose="020B0609020204030204" pitchFamily="49" charset="0"/>
              </a:rPr>
              <a:t>('t2', False)</a:t>
            </a:r>
          </a:p>
          <a:p>
            <a:pPr lvl="3"/>
            <a:r>
              <a:rPr lang="en-IN" b="0" dirty="0">
                <a:effectLst/>
                <a:latin typeface="Consolas" panose="020B0609020204030204" pitchFamily="49" charset="0"/>
              </a:rPr>
              <a:t>        if username == 'welfare' and password == 'welfare':</a:t>
            </a:r>
          </a:p>
          <a:p>
            <a:pPr lvl="3"/>
            <a:r>
              <a:rPr lang="en-IN" b="0" dirty="0">
                <a:effectLst/>
                <a:latin typeface="Consolas" panose="020B0609020204030204" pitchFamily="49" charset="0"/>
              </a:rPr>
              <a:t>            context= {'</a:t>
            </a:r>
            <a:r>
              <a:rPr lang="en-IN" b="0" dirty="0" err="1">
                <a:effectLst/>
                <a:latin typeface="Consolas" panose="020B0609020204030204" pitchFamily="49" charset="0"/>
              </a:rPr>
              <a:t>data':'welcome</a:t>
            </a:r>
            <a:r>
              <a:rPr lang="en-IN" b="0" dirty="0">
                <a:effectLst/>
                <a:latin typeface="Consolas" panose="020B0609020204030204" pitchFamily="49" charset="0"/>
              </a:rPr>
              <a:t> '+username}</a:t>
            </a:r>
          </a:p>
          <a:p>
            <a:pPr lvl="3"/>
            <a:r>
              <a:rPr lang="en-IN" b="0" dirty="0">
                <a:effectLst/>
                <a:latin typeface="Consolas" panose="020B0609020204030204" pitchFamily="49" charset="0"/>
              </a:rPr>
              <a:t>            return render(request, 'WelfareScreen.html', context)</a:t>
            </a:r>
          </a:p>
          <a:p>
            <a:pPr lvl="3"/>
            <a:r>
              <a:rPr lang="en-IN" b="0" dirty="0">
                <a:effectLst/>
                <a:latin typeface="Consolas" panose="020B0609020204030204" pitchFamily="49" charset="0"/>
              </a:rPr>
              <a:t>        else:</a:t>
            </a:r>
          </a:p>
          <a:p>
            <a:pPr lvl="3"/>
            <a:r>
              <a:rPr lang="en-IN" b="0" dirty="0">
                <a:effectLst/>
                <a:latin typeface="Consolas" panose="020B0609020204030204" pitchFamily="49" charset="0"/>
              </a:rPr>
              <a:t>            context= {'</a:t>
            </a:r>
            <a:r>
              <a:rPr lang="en-IN" b="0" dirty="0" err="1">
                <a:effectLst/>
                <a:latin typeface="Consolas" panose="020B0609020204030204" pitchFamily="49" charset="0"/>
              </a:rPr>
              <a:t>data':'login</a:t>
            </a:r>
            <a:r>
              <a:rPr lang="en-IN" b="0" dirty="0">
                <a:effectLst/>
                <a:latin typeface="Consolas" panose="020B0609020204030204" pitchFamily="49" charset="0"/>
              </a:rPr>
              <a:t> failed'}</a:t>
            </a:r>
          </a:p>
          <a:p>
            <a:pPr lvl="3"/>
            <a:r>
              <a:rPr lang="en-IN" b="0" dirty="0">
                <a:effectLst/>
                <a:latin typeface="Consolas" panose="020B0609020204030204" pitchFamily="49" charset="0"/>
              </a:rPr>
              <a:t>            return render(request, 'WelfareLogin.html', context)    </a:t>
            </a:r>
          </a:p>
          <a:p>
            <a:pPr lvl="3"/>
            <a:r>
              <a:rPr lang="en-IN" b="0" dirty="0">
                <a:effectLst/>
                <a:latin typeface="Consolas" panose="020B0609020204030204" pitchFamily="49" charset="0"/>
              </a:rPr>
              <a:t>def </a:t>
            </a:r>
            <a:r>
              <a:rPr lang="en-IN" b="0" dirty="0" err="1">
                <a:effectLst/>
                <a:latin typeface="Consolas" panose="020B0609020204030204" pitchFamily="49" charset="0"/>
              </a:rPr>
              <a:t>ParentLoginAction</a:t>
            </a:r>
            <a:r>
              <a:rPr lang="en-IN" b="0" dirty="0">
                <a:effectLst/>
                <a:latin typeface="Consolas" panose="020B0609020204030204" pitchFamily="49" charset="0"/>
              </a:rPr>
              <a:t>(request):</a:t>
            </a:r>
          </a:p>
          <a:p>
            <a:pPr lvl="3"/>
            <a:r>
              <a:rPr lang="en-IN" b="0" dirty="0">
                <a:effectLst/>
                <a:latin typeface="Consolas" panose="020B0609020204030204" pitchFamily="49" charset="0"/>
              </a:rPr>
              <a:t>    if </a:t>
            </a:r>
            <a:r>
              <a:rPr lang="en-IN" b="0" dirty="0" err="1">
                <a:effectLst/>
                <a:latin typeface="Consolas" panose="020B0609020204030204" pitchFamily="49" charset="0"/>
              </a:rPr>
              <a:t>request.method</a:t>
            </a:r>
            <a:r>
              <a:rPr lang="en-IN" b="0" dirty="0">
                <a:effectLst/>
                <a:latin typeface="Consolas" panose="020B0609020204030204" pitchFamily="49" charset="0"/>
              </a:rPr>
              <a:t> == 'POST':</a:t>
            </a:r>
          </a:p>
          <a:p>
            <a:pPr lvl="3"/>
            <a:r>
              <a:rPr lang="en-IN" b="0" dirty="0">
                <a:effectLst/>
                <a:latin typeface="Consolas" panose="020B0609020204030204" pitchFamily="49" charset="0"/>
              </a:rPr>
              <a:t>      username = </a:t>
            </a:r>
            <a:r>
              <a:rPr lang="en-IN" b="0" dirty="0" err="1">
                <a:effectLst/>
                <a:latin typeface="Consolas" panose="020B0609020204030204" pitchFamily="49" charset="0"/>
              </a:rPr>
              <a:t>request.POST.get</a:t>
            </a:r>
            <a:r>
              <a:rPr lang="en-IN" b="0" dirty="0">
                <a:effectLst/>
                <a:latin typeface="Consolas" panose="020B0609020204030204" pitchFamily="49" charset="0"/>
              </a:rPr>
              <a:t>('t1', False)</a:t>
            </a:r>
          </a:p>
          <a:p>
            <a:pPr lvl="3"/>
            <a:r>
              <a:rPr lang="en-IN" b="0" dirty="0">
                <a:effectLst/>
                <a:latin typeface="Consolas" panose="020B0609020204030204" pitchFamily="49" charset="0"/>
              </a:rPr>
              <a:t>      password = </a:t>
            </a:r>
            <a:r>
              <a:rPr lang="en-IN" b="0" dirty="0" err="1">
                <a:effectLst/>
                <a:latin typeface="Consolas" panose="020B0609020204030204" pitchFamily="49" charset="0"/>
              </a:rPr>
              <a:t>request.POST.get</a:t>
            </a:r>
            <a:r>
              <a:rPr lang="en-IN" b="0" dirty="0">
                <a:effectLst/>
                <a:latin typeface="Consolas" panose="020B0609020204030204" pitchFamily="49" charset="0"/>
              </a:rPr>
              <a:t>('t2', False)</a:t>
            </a:r>
          </a:p>
          <a:p>
            <a:pPr lvl="3"/>
            <a:r>
              <a:rPr lang="en-IN" b="0" dirty="0">
                <a:effectLst/>
                <a:latin typeface="Consolas" panose="020B0609020204030204" pitchFamily="49" charset="0"/>
              </a:rPr>
              <a:t>      index = 0</a:t>
            </a:r>
          </a:p>
          <a:p>
            <a:pPr lvl="3"/>
            <a:r>
              <a:rPr lang="en-IN" b="0" dirty="0">
                <a:effectLst/>
                <a:latin typeface="Consolas" panose="020B0609020204030204" pitchFamily="49" charset="0"/>
              </a:rPr>
              <a:t>      con = </a:t>
            </a:r>
            <a:r>
              <a:rPr lang="en-IN" b="0" dirty="0" err="1">
                <a:effectLst/>
                <a:latin typeface="Consolas" panose="020B0609020204030204" pitchFamily="49" charset="0"/>
              </a:rPr>
              <a:t>pymysql.connect</a:t>
            </a:r>
            <a:r>
              <a:rPr lang="en-IN" b="0" dirty="0">
                <a:effectLst/>
                <a:latin typeface="Consolas" panose="020B0609020204030204" pitchFamily="49" charset="0"/>
              </a:rPr>
              <a:t>(host='127.0.0.1',port = 3308,user = 'root', password = 'root', database = '</a:t>
            </a:r>
            <a:r>
              <a:rPr lang="en-IN" b="0" dirty="0" err="1">
                <a:effectLst/>
                <a:latin typeface="Consolas" panose="020B0609020204030204" pitchFamily="49" charset="0"/>
              </a:rPr>
              <a:t>MissingChildDB</a:t>
            </a:r>
            <a:r>
              <a:rPr lang="en-IN" b="0" dirty="0">
                <a:effectLst/>
                <a:latin typeface="Consolas" panose="020B0609020204030204" pitchFamily="49" charset="0"/>
              </a:rPr>
              <a:t>',charset='utf8')</a:t>
            </a:r>
          </a:p>
          <a:p>
            <a:pPr lvl="3"/>
            <a:r>
              <a:rPr lang="en-IN" b="0" dirty="0">
                <a:effectLst/>
                <a:latin typeface="Consolas" panose="020B0609020204030204" pitchFamily="49" charset="0"/>
              </a:rPr>
              <a:t>      with con:    </a:t>
            </a:r>
          </a:p>
          <a:p>
            <a:pPr lvl="3"/>
            <a:r>
              <a:rPr lang="en-IN" b="0" dirty="0">
                <a:effectLst/>
                <a:latin typeface="Consolas" panose="020B0609020204030204" pitchFamily="49" charset="0"/>
              </a:rPr>
              <a:t>          cur = </a:t>
            </a:r>
            <a:r>
              <a:rPr lang="en-IN" b="0" dirty="0" err="1">
                <a:effectLst/>
                <a:latin typeface="Consolas" panose="020B0609020204030204" pitchFamily="49" charset="0"/>
              </a:rPr>
              <a:t>con.cursor</a:t>
            </a:r>
            <a:r>
              <a:rPr lang="en-IN" b="0" dirty="0">
                <a:effectLst/>
                <a:latin typeface="Consolas" panose="020B0609020204030204" pitchFamily="49" charset="0"/>
              </a:rPr>
              <a:t>()</a:t>
            </a:r>
          </a:p>
          <a:p>
            <a:pPr lvl="3"/>
            <a:r>
              <a:rPr lang="en-IN" b="0" dirty="0">
                <a:effectLst/>
                <a:latin typeface="Consolas" panose="020B0609020204030204" pitchFamily="49" charset="0"/>
              </a:rPr>
              <a:t>          </a:t>
            </a:r>
            <a:r>
              <a:rPr lang="en-IN" b="0" dirty="0" err="1">
                <a:effectLst/>
                <a:latin typeface="Consolas" panose="020B0609020204030204" pitchFamily="49" charset="0"/>
              </a:rPr>
              <a:t>cur.execute</a:t>
            </a:r>
            <a:r>
              <a:rPr lang="en-IN" b="0" dirty="0">
                <a:effectLst/>
                <a:latin typeface="Consolas" panose="020B0609020204030204" pitchFamily="49" charset="0"/>
              </a:rPr>
              <a:t>("select * FROM </a:t>
            </a:r>
            <a:r>
              <a:rPr lang="en-IN" b="0" dirty="0" err="1">
                <a:effectLst/>
                <a:latin typeface="Consolas" panose="020B0609020204030204" pitchFamily="49" charset="0"/>
              </a:rPr>
              <a:t>parentsignup</a:t>
            </a:r>
            <a:r>
              <a:rPr lang="en-IN" b="0" dirty="0">
                <a:effectLst/>
                <a:latin typeface="Consolas" panose="020B0609020204030204" pitchFamily="49" charset="0"/>
              </a:rPr>
              <a:t>")</a:t>
            </a:r>
          </a:p>
          <a:p>
            <a:pPr lvl="3"/>
            <a:r>
              <a:rPr lang="en-IN" b="0" dirty="0">
                <a:effectLst/>
                <a:latin typeface="Consolas" panose="020B0609020204030204" pitchFamily="49" charset="0"/>
              </a:rPr>
              <a:t>          rows = </a:t>
            </a:r>
            <a:r>
              <a:rPr lang="en-IN" b="0" dirty="0" err="1">
                <a:effectLst/>
                <a:latin typeface="Consolas" panose="020B0609020204030204" pitchFamily="49" charset="0"/>
              </a:rPr>
              <a:t>cur.fetchall</a:t>
            </a:r>
            <a:r>
              <a:rPr lang="en-IN" b="0" dirty="0">
                <a:effectLst/>
                <a:latin typeface="Consolas" panose="020B0609020204030204" pitchFamily="49" charset="0"/>
              </a:rPr>
              <a:t>()</a:t>
            </a:r>
          </a:p>
          <a:p>
            <a:r>
              <a:rPr lang="en-IN" b="0" dirty="0">
                <a:solidFill>
                  <a:srgbClr val="D4D4D4"/>
                </a:solidFill>
                <a:effectLst/>
                <a:latin typeface="Consolas" panose="020B0609020204030204" pitchFamily="49" charset="0"/>
              </a:rPr>
              <a:t>         </a:t>
            </a:r>
            <a:br>
              <a:rPr lang="en-IN" b="0" dirty="0">
                <a:solidFill>
                  <a:srgbClr val="D4D4D4"/>
                </a:solidFill>
                <a:effectLst/>
                <a:latin typeface="Consolas" panose="020B0609020204030204" pitchFamily="49" charset="0"/>
              </a:rPr>
            </a:br>
            <a:endParaRPr lang="en-IN"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06540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510C40-007D-F71D-18CB-44A25B87FC78}"/>
              </a:ext>
            </a:extLst>
          </p:cNvPr>
          <p:cNvSpPr txBox="1"/>
          <p:nvPr/>
        </p:nvSpPr>
        <p:spPr>
          <a:xfrm>
            <a:off x="206187" y="0"/>
            <a:ext cx="10139084" cy="7017306"/>
          </a:xfrm>
          <a:prstGeom prst="rect">
            <a:avLst/>
          </a:prstGeom>
          <a:noFill/>
        </p:spPr>
        <p:txBody>
          <a:bodyPr wrap="square">
            <a:spAutoFit/>
          </a:bodyPr>
          <a:lstStyle/>
          <a:p>
            <a:pPr lvl="4"/>
            <a:r>
              <a:rPr lang="en-IN" b="0" dirty="0">
                <a:effectLst/>
                <a:latin typeface="Consolas" panose="020B0609020204030204" pitchFamily="49" charset="0"/>
              </a:rPr>
              <a:t>for row in rows: </a:t>
            </a:r>
          </a:p>
          <a:p>
            <a:pPr lvl="4"/>
            <a:r>
              <a:rPr lang="en-IN" b="0" dirty="0">
                <a:effectLst/>
                <a:latin typeface="Consolas" panose="020B0609020204030204" pitchFamily="49" charset="0"/>
              </a:rPr>
              <a:t>             if row[0] == username and password == row[1]:</a:t>
            </a:r>
          </a:p>
          <a:p>
            <a:pPr lvl="4"/>
            <a:r>
              <a:rPr lang="en-IN" b="0" dirty="0">
                <a:effectLst/>
                <a:latin typeface="Consolas" panose="020B0609020204030204" pitchFamily="49" charset="0"/>
              </a:rPr>
              <a:t>                index = 1</a:t>
            </a:r>
          </a:p>
          <a:p>
            <a:pPr lvl="4"/>
            <a:r>
              <a:rPr lang="en-IN" b="0" dirty="0">
                <a:effectLst/>
                <a:latin typeface="Consolas" panose="020B0609020204030204" pitchFamily="49" charset="0"/>
              </a:rPr>
              <a:t>                break       </a:t>
            </a:r>
          </a:p>
          <a:p>
            <a:pPr lvl="4"/>
            <a:r>
              <a:rPr lang="en-IN" b="0" dirty="0">
                <a:effectLst/>
                <a:latin typeface="Consolas" panose="020B0609020204030204" pitchFamily="49" charset="0"/>
              </a:rPr>
              <a:t>      if index == 1:</a:t>
            </a:r>
          </a:p>
          <a:p>
            <a:pPr lvl="4"/>
            <a:r>
              <a:rPr lang="en-IN" b="0" dirty="0">
                <a:effectLst/>
                <a:latin typeface="Consolas" panose="020B0609020204030204" pitchFamily="49" charset="0"/>
              </a:rPr>
              <a:t>          file = open('</a:t>
            </a:r>
            <a:r>
              <a:rPr lang="en-IN" b="0" dirty="0" err="1">
                <a:effectLst/>
                <a:latin typeface="Consolas" panose="020B0609020204030204" pitchFamily="49" charset="0"/>
              </a:rPr>
              <a:t>session.txt','w</a:t>
            </a:r>
            <a:r>
              <a:rPr lang="en-IN" b="0" dirty="0">
                <a:effectLst/>
                <a:latin typeface="Consolas" panose="020B0609020204030204" pitchFamily="49" charset="0"/>
              </a:rPr>
              <a:t>')</a:t>
            </a:r>
          </a:p>
          <a:p>
            <a:pPr lvl="4"/>
            <a:r>
              <a:rPr lang="en-IN" b="0" dirty="0">
                <a:effectLst/>
                <a:latin typeface="Consolas" panose="020B0609020204030204" pitchFamily="49" charset="0"/>
              </a:rPr>
              <a:t>          </a:t>
            </a:r>
            <a:r>
              <a:rPr lang="en-IN" b="0" dirty="0" err="1">
                <a:effectLst/>
                <a:latin typeface="Consolas" panose="020B0609020204030204" pitchFamily="49" charset="0"/>
              </a:rPr>
              <a:t>file.write</a:t>
            </a:r>
            <a:r>
              <a:rPr lang="en-IN" b="0" dirty="0">
                <a:effectLst/>
                <a:latin typeface="Consolas" panose="020B0609020204030204" pitchFamily="49" charset="0"/>
              </a:rPr>
              <a:t>(username)</a:t>
            </a:r>
          </a:p>
          <a:p>
            <a:pPr lvl="4"/>
            <a:r>
              <a:rPr lang="en-IN" b="0" dirty="0">
                <a:effectLst/>
                <a:latin typeface="Consolas" panose="020B0609020204030204" pitchFamily="49" charset="0"/>
              </a:rPr>
              <a:t>          </a:t>
            </a:r>
            <a:r>
              <a:rPr lang="en-IN" b="0" dirty="0" err="1">
                <a:effectLst/>
                <a:latin typeface="Consolas" panose="020B0609020204030204" pitchFamily="49" charset="0"/>
              </a:rPr>
              <a:t>file.close</a:t>
            </a:r>
            <a:r>
              <a:rPr lang="en-IN" b="0" dirty="0">
                <a:effectLst/>
                <a:latin typeface="Consolas" panose="020B0609020204030204" pitchFamily="49" charset="0"/>
              </a:rPr>
              <a:t>()   </a:t>
            </a:r>
          </a:p>
          <a:p>
            <a:pPr lvl="4"/>
            <a:r>
              <a:rPr lang="en-IN" b="0" dirty="0">
                <a:effectLst/>
                <a:latin typeface="Consolas" panose="020B0609020204030204" pitchFamily="49" charset="0"/>
              </a:rPr>
              <a:t>          context= {'</a:t>
            </a:r>
            <a:r>
              <a:rPr lang="en-IN" b="0" dirty="0" err="1">
                <a:effectLst/>
                <a:latin typeface="Consolas" panose="020B0609020204030204" pitchFamily="49" charset="0"/>
              </a:rPr>
              <a:t>data':'welcome</a:t>
            </a:r>
            <a:r>
              <a:rPr lang="en-IN" b="0" dirty="0">
                <a:effectLst/>
                <a:latin typeface="Consolas" panose="020B0609020204030204" pitchFamily="49" charset="0"/>
              </a:rPr>
              <a:t> '+username}</a:t>
            </a:r>
          </a:p>
          <a:p>
            <a:pPr lvl="4"/>
            <a:r>
              <a:rPr lang="en-IN" b="0" dirty="0">
                <a:effectLst/>
                <a:latin typeface="Consolas" panose="020B0609020204030204" pitchFamily="49" charset="0"/>
              </a:rPr>
              <a:t>          return render(request, 'ParentScreen.html', context)</a:t>
            </a:r>
          </a:p>
          <a:p>
            <a:pPr lvl="4"/>
            <a:r>
              <a:rPr lang="en-IN" b="0" dirty="0">
                <a:effectLst/>
                <a:latin typeface="Consolas" panose="020B0609020204030204" pitchFamily="49" charset="0"/>
              </a:rPr>
              <a:t>      else:</a:t>
            </a:r>
          </a:p>
          <a:p>
            <a:pPr lvl="4"/>
            <a:r>
              <a:rPr lang="en-IN" b="0" dirty="0">
                <a:effectLst/>
                <a:latin typeface="Consolas" panose="020B0609020204030204" pitchFamily="49" charset="0"/>
              </a:rPr>
              <a:t>          context= {'</a:t>
            </a:r>
            <a:r>
              <a:rPr lang="en-IN" b="0" dirty="0" err="1">
                <a:effectLst/>
                <a:latin typeface="Consolas" panose="020B0609020204030204" pitchFamily="49" charset="0"/>
              </a:rPr>
              <a:t>data':'login</a:t>
            </a:r>
            <a:r>
              <a:rPr lang="en-IN" b="0" dirty="0">
                <a:effectLst/>
                <a:latin typeface="Consolas" panose="020B0609020204030204" pitchFamily="49" charset="0"/>
              </a:rPr>
              <a:t> failed'}</a:t>
            </a:r>
          </a:p>
          <a:p>
            <a:pPr lvl="4"/>
            <a:r>
              <a:rPr lang="en-IN" b="0" dirty="0">
                <a:effectLst/>
                <a:latin typeface="Consolas" panose="020B0609020204030204" pitchFamily="49" charset="0"/>
              </a:rPr>
              <a:t>          return render(request, 'ParentLogin.html', context)</a:t>
            </a:r>
          </a:p>
          <a:p>
            <a:pPr lvl="4"/>
            <a:r>
              <a:rPr lang="en-IN" b="0" dirty="0">
                <a:effectLst/>
                <a:latin typeface="Consolas" panose="020B0609020204030204" pitchFamily="49" charset="0"/>
              </a:rPr>
              <a:t>def </a:t>
            </a:r>
            <a:r>
              <a:rPr lang="en-IN" b="0" dirty="0" err="1">
                <a:effectLst/>
                <a:latin typeface="Consolas" panose="020B0609020204030204" pitchFamily="49" charset="0"/>
              </a:rPr>
              <a:t>OfficialLogin</a:t>
            </a:r>
            <a:r>
              <a:rPr lang="en-IN" b="0" dirty="0">
                <a:effectLst/>
                <a:latin typeface="Consolas" panose="020B0609020204030204" pitchFamily="49" charset="0"/>
              </a:rPr>
              <a:t>(request):</a:t>
            </a:r>
          </a:p>
          <a:p>
            <a:pPr lvl="4"/>
            <a:r>
              <a:rPr lang="en-IN" b="0" dirty="0">
                <a:effectLst/>
                <a:latin typeface="Consolas" panose="020B0609020204030204" pitchFamily="49" charset="0"/>
              </a:rPr>
              <a:t>    if </a:t>
            </a:r>
            <a:r>
              <a:rPr lang="en-IN" b="0" dirty="0" err="1">
                <a:effectLst/>
                <a:latin typeface="Consolas" panose="020B0609020204030204" pitchFamily="49" charset="0"/>
              </a:rPr>
              <a:t>request.method</a:t>
            </a:r>
            <a:r>
              <a:rPr lang="en-IN" b="0" dirty="0">
                <a:effectLst/>
                <a:latin typeface="Consolas" panose="020B0609020204030204" pitchFamily="49" charset="0"/>
              </a:rPr>
              <a:t> == 'POST':</a:t>
            </a:r>
          </a:p>
          <a:p>
            <a:pPr lvl="4"/>
            <a:r>
              <a:rPr lang="en-IN" b="0" dirty="0">
                <a:effectLst/>
                <a:latin typeface="Consolas" panose="020B0609020204030204" pitchFamily="49" charset="0"/>
              </a:rPr>
              <a:t>      username = </a:t>
            </a:r>
            <a:r>
              <a:rPr lang="en-IN" b="0" dirty="0" err="1">
                <a:effectLst/>
                <a:latin typeface="Consolas" panose="020B0609020204030204" pitchFamily="49" charset="0"/>
              </a:rPr>
              <a:t>request.POST.get</a:t>
            </a:r>
            <a:r>
              <a:rPr lang="en-IN" b="0" dirty="0">
                <a:effectLst/>
                <a:latin typeface="Consolas" panose="020B0609020204030204" pitchFamily="49" charset="0"/>
              </a:rPr>
              <a:t>('t1', False)</a:t>
            </a:r>
          </a:p>
          <a:p>
            <a:pPr lvl="4"/>
            <a:r>
              <a:rPr lang="en-IN" b="0" dirty="0">
                <a:effectLst/>
                <a:latin typeface="Consolas" panose="020B0609020204030204" pitchFamily="49" charset="0"/>
              </a:rPr>
              <a:t>      password = </a:t>
            </a:r>
            <a:r>
              <a:rPr lang="en-IN" b="0" dirty="0" err="1">
                <a:effectLst/>
                <a:latin typeface="Consolas" panose="020B0609020204030204" pitchFamily="49" charset="0"/>
              </a:rPr>
              <a:t>request.POST.get</a:t>
            </a:r>
            <a:r>
              <a:rPr lang="en-IN" b="0" dirty="0">
                <a:effectLst/>
                <a:latin typeface="Consolas" panose="020B0609020204030204" pitchFamily="49" charset="0"/>
              </a:rPr>
              <a:t>('t2', False)</a:t>
            </a:r>
          </a:p>
          <a:p>
            <a:pPr lvl="4"/>
            <a:r>
              <a:rPr lang="en-IN" b="0" dirty="0">
                <a:effectLst/>
                <a:latin typeface="Consolas" panose="020B0609020204030204" pitchFamily="49" charset="0"/>
              </a:rPr>
              <a:t>      if username == 'admin' and password == 'admin':</a:t>
            </a:r>
          </a:p>
          <a:p>
            <a:pPr lvl="4"/>
            <a:r>
              <a:rPr lang="en-IN" b="0" dirty="0">
                <a:effectLst/>
                <a:latin typeface="Consolas" panose="020B0609020204030204" pitchFamily="49" charset="0"/>
              </a:rPr>
              <a:t>       context= {'</a:t>
            </a:r>
            <a:r>
              <a:rPr lang="en-IN" b="0" dirty="0" err="1">
                <a:effectLst/>
                <a:latin typeface="Consolas" panose="020B0609020204030204" pitchFamily="49" charset="0"/>
              </a:rPr>
              <a:t>data':'welcome</a:t>
            </a:r>
            <a:r>
              <a:rPr lang="en-IN" b="0" dirty="0">
                <a:effectLst/>
                <a:latin typeface="Consolas" panose="020B0609020204030204" pitchFamily="49" charset="0"/>
              </a:rPr>
              <a:t> '+username}</a:t>
            </a:r>
          </a:p>
          <a:p>
            <a:pPr lvl="4"/>
            <a:r>
              <a:rPr lang="en-IN" b="0" dirty="0">
                <a:effectLst/>
                <a:latin typeface="Consolas" panose="020B0609020204030204" pitchFamily="49" charset="0"/>
              </a:rPr>
              <a:t>       return render(request, 'OfficialScreen.html', context)</a:t>
            </a:r>
          </a:p>
          <a:p>
            <a:pPr lvl="4"/>
            <a:r>
              <a:rPr lang="en-IN" b="0" dirty="0">
                <a:effectLst/>
                <a:latin typeface="Consolas" panose="020B0609020204030204" pitchFamily="49" charset="0"/>
              </a:rPr>
              <a:t>      else:</a:t>
            </a:r>
          </a:p>
          <a:p>
            <a:pPr lvl="4"/>
            <a:r>
              <a:rPr lang="en-IN" b="0" dirty="0">
                <a:effectLst/>
                <a:latin typeface="Consolas" panose="020B0609020204030204" pitchFamily="49" charset="0"/>
              </a:rPr>
              <a:t>       context= {'</a:t>
            </a:r>
            <a:r>
              <a:rPr lang="en-IN" b="0" dirty="0" err="1">
                <a:effectLst/>
                <a:latin typeface="Consolas" panose="020B0609020204030204" pitchFamily="49" charset="0"/>
              </a:rPr>
              <a:t>data':'login</a:t>
            </a:r>
            <a:r>
              <a:rPr lang="en-IN" b="0" dirty="0">
                <a:effectLst/>
                <a:latin typeface="Consolas" panose="020B0609020204030204" pitchFamily="49" charset="0"/>
              </a:rPr>
              <a:t> failed'}</a:t>
            </a:r>
          </a:p>
          <a:p>
            <a:pPr lvl="4"/>
            <a:r>
              <a:rPr lang="en-IN" b="0" dirty="0">
                <a:effectLst/>
                <a:latin typeface="Consolas" panose="020B0609020204030204" pitchFamily="49" charset="0"/>
              </a:rPr>
              <a:t>       return render(request, 'Login.html', context)</a:t>
            </a:r>
          </a:p>
          <a:p>
            <a:br>
              <a:rPr lang="en-IN" b="0" dirty="0">
                <a:effectLst/>
                <a:latin typeface="Consolas" panose="020B0609020204030204" pitchFamily="49" charset="0"/>
              </a:rPr>
            </a:br>
            <a:endParaRPr lang="en-IN" b="0" dirty="0">
              <a:effectLst/>
              <a:latin typeface="Consolas" panose="020B0609020204030204" pitchFamily="49" charset="0"/>
            </a:endParaRPr>
          </a:p>
        </p:txBody>
      </p:sp>
    </p:spTree>
    <p:extLst>
      <p:ext uri="{BB962C8B-B14F-4D97-AF65-F5344CB8AC3E}">
        <p14:creationId xmlns:p14="http://schemas.microsoft.com/office/powerpoint/2010/main" val="3827857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610CD-03DC-72C5-8530-91668D8751DB}"/>
              </a:ext>
            </a:extLst>
          </p:cNvPr>
          <p:cNvSpPr txBox="1"/>
          <p:nvPr/>
        </p:nvSpPr>
        <p:spPr>
          <a:xfrm flipH="1">
            <a:off x="1650401" y="1111624"/>
            <a:ext cx="3118823" cy="1754326"/>
          </a:xfrm>
          <a:prstGeom prst="rect">
            <a:avLst/>
          </a:prstGeom>
          <a:noFill/>
        </p:spPr>
        <p:txBody>
          <a:bodyPr wrap="square" rtlCol="0">
            <a:spAutoFit/>
          </a:bodyPr>
          <a:lstStyle/>
          <a:p>
            <a:r>
              <a:rPr lang="en-US" sz="3600" b="1" dirty="0">
                <a:solidFill>
                  <a:schemeClr val="accent2"/>
                </a:solidFill>
                <a:latin typeface="Times New Roman" panose="02020603050405020304" pitchFamily="18" charset="0"/>
                <a:cs typeface="Times New Roman" panose="02020603050405020304" pitchFamily="18" charset="0"/>
              </a:rPr>
              <a:t>RESULTS</a:t>
            </a:r>
            <a:endParaRPr lang="en-IN" sz="3600" b="1" dirty="0">
              <a:solidFill>
                <a:schemeClr val="accent2"/>
              </a:solidFill>
              <a:latin typeface="Times New Roman" panose="02020603050405020304" pitchFamily="18" charset="0"/>
              <a:cs typeface="Times New Roman" panose="02020603050405020304" pitchFamily="18" charset="0"/>
            </a:endParaRPr>
          </a:p>
          <a:p>
            <a:endParaRPr lang="en-IN" sz="3600" dirty="0"/>
          </a:p>
          <a:p>
            <a:endParaRPr lang="en-IN" sz="3600" dirty="0"/>
          </a:p>
        </p:txBody>
      </p:sp>
      <p:pic>
        <p:nvPicPr>
          <p:cNvPr id="4" name="Picture 3">
            <a:extLst>
              <a:ext uri="{FF2B5EF4-FFF2-40B4-BE49-F238E27FC236}">
                <a16:creationId xmlns:a16="http://schemas.microsoft.com/office/drawing/2014/main" id="{BD7E6069-2221-64AE-40BC-DC08806304D6}"/>
              </a:ext>
            </a:extLst>
          </p:cNvPr>
          <p:cNvPicPr>
            <a:picLocks noChangeAspect="1"/>
          </p:cNvPicPr>
          <p:nvPr/>
        </p:nvPicPr>
        <p:blipFill>
          <a:blip r:embed="rId2"/>
          <a:stretch>
            <a:fillRect/>
          </a:stretch>
        </p:blipFill>
        <p:spPr>
          <a:xfrm>
            <a:off x="331695" y="1817687"/>
            <a:ext cx="5235388" cy="4269348"/>
          </a:xfrm>
          <a:prstGeom prst="rect">
            <a:avLst/>
          </a:prstGeom>
        </p:spPr>
      </p:pic>
      <p:pic>
        <p:nvPicPr>
          <p:cNvPr id="5" name="Picture 4">
            <a:extLst>
              <a:ext uri="{FF2B5EF4-FFF2-40B4-BE49-F238E27FC236}">
                <a16:creationId xmlns:a16="http://schemas.microsoft.com/office/drawing/2014/main" id="{7304ABB5-7B9F-A877-AF04-4787AB7F3FB9}"/>
              </a:ext>
            </a:extLst>
          </p:cNvPr>
          <p:cNvPicPr>
            <a:picLocks noChangeAspect="1"/>
          </p:cNvPicPr>
          <p:nvPr/>
        </p:nvPicPr>
        <p:blipFill>
          <a:blip r:embed="rId3"/>
          <a:stretch>
            <a:fillRect/>
          </a:stretch>
        </p:blipFill>
        <p:spPr>
          <a:xfrm>
            <a:off x="5695539" y="1817687"/>
            <a:ext cx="5731510" cy="4269347"/>
          </a:xfrm>
          <a:prstGeom prst="rect">
            <a:avLst/>
          </a:prstGeom>
        </p:spPr>
      </p:pic>
    </p:spTree>
    <p:extLst>
      <p:ext uri="{BB962C8B-B14F-4D97-AF65-F5344CB8AC3E}">
        <p14:creationId xmlns:p14="http://schemas.microsoft.com/office/powerpoint/2010/main" val="3620303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24E316-ABFD-3E16-420E-35BFDFB3CD8E}"/>
              </a:ext>
            </a:extLst>
          </p:cNvPr>
          <p:cNvPicPr>
            <a:picLocks noChangeAspect="1"/>
          </p:cNvPicPr>
          <p:nvPr/>
        </p:nvPicPr>
        <p:blipFill>
          <a:blip r:embed="rId2"/>
          <a:stretch>
            <a:fillRect/>
          </a:stretch>
        </p:blipFill>
        <p:spPr>
          <a:xfrm>
            <a:off x="361540" y="206376"/>
            <a:ext cx="5232436" cy="2653366"/>
          </a:xfrm>
          <a:prstGeom prst="rect">
            <a:avLst/>
          </a:prstGeom>
        </p:spPr>
      </p:pic>
      <p:pic>
        <p:nvPicPr>
          <p:cNvPr id="3" name="Picture 2">
            <a:extLst>
              <a:ext uri="{FF2B5EF4-FFF2-40B4-BE49-F238E27FC236}">
                <a16:creationId xmlns:a16="http://schemas.microsoft.com/office/drawing/2014/main" id="{85DA2695-4630-C207-1A32-921BC4F9AE69}"/>
              </a:ext>
            </a:extLst>
          </p:cNvPr>
          <p:cNvPicPr>
            <a:picLocks noChangeAspect="1"/>
          </p:cNvPicPr>
          <p:nvPr/>
        </p:nvPicPr>
        <p:blipFill>
          <a:blip r:embed="rId3"/>
          <a:stretch>
            <a:fillRect/>
          </a:stretch>
        </p:blipFill>
        <p:spPr>
          <a:xfrm>
            <a:off x="5701553" y="206375"/>
            <a:ext cx="5988423" cy="2653367"/>
          </a:xfrm>
          <a:prstGeom prst="rect">
            <a:avLst/>
          </a:prstGeom>
        </p:spPr>
      </p:pic>
      <p:pic>
        <p:nvPicPr>
          <p:cNvPr id="4" name="Picture 3">
            <a:extLst>
              <a:ext uri="{FF2B5EF4-FFF2-40B4-BE49-F238E27FC236}">
                <a16:creationId xmlns:a16="http://schemas.microsoft.com/office/drawing/2014/main" id="{B2FD85EB-2E85-FDDF-56C9-26031BD21767}"/>
              </a:ext>
            </a:extLst>
          </p:cNvPr>
          <p:cNvPicPr>
            <a:picLocks noChangeAspect="1"/>
          </p:cNvPicPr>
          <p:nvPr/>
        </p:nvPicPr>
        <p:blipFill>
          <a:blip r:embed="rId4"/>
          <a:stretch>
            <a:fillRect/>
          </a:stretch>
        </p:blipFill>
        <p:spPr>
          <a:xfrm>
            <a:off x="289821" y="3045851"/>
            <a:ext cx="5304155" cy="3222625"/>
          </a:xfrm>
          <a:prstGeom prst="rect">
            <a:avLst/>
          </a:prstGeom>
        </p:spPr>
      </p:pic>
      <p:pic>
        <p:nvPicPr>
          <p:cNvPr id="5" name="Picture 4">
            <a:extLst>
              <a:ext uri="{FF2B5EF4-FFF2-40B4-BE49-F238E27FC236}">
                <a16:creationId xmlns:a16="http://schemas.microsoft.com/office/drawing/2014/main" id="{61CD67E9-9251-9DF1-F66D-6019FB2BDE9B}"/>
              </a:ext>
            </a:extLst>
          </p:cNvPr>
          <p:cNvPicPr>
            <a:picLocks noChangeAspect="1"/>
          </p:cNvPicPr>
          <p:nvPr/>
        </p:nvPicPr>
        <p:blipFill>
          <a:blip r:embed="rId5"/>
          <a:stretch>
            <a:fillRect/>
          </a:stretch>
        </p:blipFill>
        <p:spPr>
          <a:xfrm>
            <a:off x="5701552" y="3045851"/>
            <a:ext cx="5988423" cy="3222625"/>
          </a:xfrm>
          <a:prstGeom prst="rect">
            <a:avLst/>
          </a:prstGeom>
        </p:spPr>
      </p:pic>
    </p:spTree>
    <p:extLst>
      <p:ext uri="{BB962C8B-B14F-4D97-AF65-F5344CB8AC3E}">
        <p14:creationId xmlns:p14="http://schemas.microsoft.com/office/powerpoint/2010/main" val="1172539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C1AF35-5A4C-9E91-B9E9-1A5620A4173E}"/>
              </a:ext>
            </a:extLst>
          </p:cNvPr>
          <p:cNvPicPr>
            <a:picLocks noChangeAspect="1"/>
          </p:cNvPicPr>
          <p:nvPr/>
        </p:nvPicPr>
        <p:blipFill>
          <a:blip r:embed="rId2"/>
          <a:stretch>
            <a:fillRect/>
          </a:stretch>
        </p:blipFill>
        <p:spPr>
          <a:xfrm>
            <a:off x="298787" y="141288"/>
            <a:ext cx="5429660" cy="2924642"/>
          </a:xfrm>
          <a:prstGeom prst="rect">
            <a:avLst/>
          </a:prstGeom>
        </p:spPr>
      </p:pic>
      <p:pic>
        <p:nvPicPr>
          <p:cNvPr id="3" name="Picture 2">
            <a:extLst>
              <a:ext uri="{FF2B5EF4-FFF2-40B4-BE49-F238E27FC236}">
                <a16:creationId xmlns:a16="http://schemas.microsoft.com/office/drawing/2014/main" id="{AE466874-BE71-CFCF-3837-5F35276352F7}"/>
              </a:ext>
            </a:extLst>
          </p:cNvPr>
          <p:cNvPicPr>
            <a:picLocks noChangeAspect="1"/>
          </p:cNvPicPr>
          <p:nvPr/>
        </p:nvPicPr>
        <p:blipFill>
          <a:blip r:embed="rId3"/>
          <a:stretch>
            <a:fillRect/>
          </a:stretch>
        </p:blipFill>
        <p:spPr>
          <a:xfrm>
            <a:off x="5964480" y="141289"/>
            <a:ext cx="5731510" cy="2924642"/>
          </a:xfrm>
          <a:prstGeom prst="rect">
            <a:avLst/>
          </a:prstGeom>
        </p:spPr>
      </p:pic>
      <p:pic>
        <p:nvPicPr>
          <p:cNvPr id="4" name="Picture 3">
            <a:extLst>
              <a:ext uri="{FF2B5EF4-FFF2-40B4-BE49-F238E27FC236}">
                <a16:creationId xmlns:a16="http://schemas.microsoft.com/office/drawing/2014/main" id="{075F58BB-20B4-79B8-8749-E117863E2DE0}"/>
              </a:ext>
            </a:extLst>
          </p:cNvPr>
          <p:cNvPicPr>
            <a:picLocks noChangeAspect="1"/>
          </p:cNvPicPr>
          <p:nvPr/>
        </p:nvPicPr>
        <p:blipFill>
          <a:blip r:embed="rId4"/>
          <a:stretch>
            <a:fillRect/>
          </a:stretch>
        </p:blipFill>
        <p:spPr>
          <a:xfrm>
            <a:off x="298787" y="3189287"/>
            <a:ext cx="5429660" cy="3086007"/>
          </a:xfrm>
          <a:prstGeom prst="rect">
            <a:avLst/>
          </a:prstGeom>
        </p:spPr>
      </p:pic>
      <p:pic>
        <p:nvPicPr>
          <p:cNvPr id="5" name="Picture 4">
            <a:extLst>
              <a:ext uri="{FF2B5EF4-FFF2-40B4-BE49-F238E27FC236}">
                <a16:creationId xmlns:a16="http://schemas.microsoft.com/office/drawing/2014/main" id="{4B209789-E98D-D3B6-C45A-A9F5CC42FFB8}"/>
              </a:ext>
            </a:extLst>
          </p:cNvPr>
          <p:cNvPicPr>
            <a:picLocks noChangeAspect="1"/>
          </p:cNvPicPr>
          <p:nvPr/>
        </p:nvPicPr>
        <p:blipFill>
          <a:blip r:embed="rId5"/>
          <a:stretch>
            <a:fillRect/>
          </a:stretch>
        </p:blipFill>
        <p:spPr>
          <a:xfrm>
            <a:off x="5964480" y="3189287"/>
            <a:ext cx="5731510" cy="3086007"/>
          </a:xfrm>
          <a:prstGeom prst="rect">
            <a:avLst/>
          </a:prstGeom>
        </p:spPr>
      </p:pic>
    </p:spTree>
    <p:extLst>
      <p:ext uri="{BB962C8B-B14F-4D97-AF65-F5344CB8AC3E}">
        <p14:creationId xmlns:p14="http://schemas.microsoft.com/office/powerpoint/2010/main" val="971825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A67830-83AF-9DD1-2EBE-6372453F5ABB}"/>
              </a:ext>
            </a:extLst>
          </p:cNvPr>
          <p:cNvPicPr>
            <a:picLocks noChangeAspect="1"/>
          </p:cNvPicPr>
          <p:nvPr/>
        </p:nvPicPr>
        <p:blipFill>
          <a:blip r:embed="rId2"/>
          <a:stretch>
            <a:fillRect/>
          </a:stretch>
        </p:blipFill>
        <p:spPr>
          <a:xfrm>
            <a:off x="173281" y="114393"/>
            <a:ext cx="5348978" cy="2879819"/>
          </a:xfrm>
          <a:prstGeom prst="rect">
            <a:avLst/>
          </a:prstGeom>
        </p:spPr>
      </p:pic>
      <p:pic>
        <p:nvPicPr>
          <p:cNvPr id="3" name="Picture 2">
            <a:extLst>
              <a:ext uri="{FF2B5EF4-FFF2-40B4-BE49-F238E27FC236}">
                <a16:creationId xmlns:a16="http://schemas.microsoft.com/office/drawing/2014/main" id="{B50BDC24-A101-C4A7-3771-9D641018F36A}"/>
              </a:ext>
            </a:extLst>
          </p:cNvPr>
          <p:cNvPicPr>
            <a:picLocks noChangeAspect="1"/>
          </p:cNvPicPr>
          <p:nvPr/>
        </p:nvPicPr>
        <p:blipFill>
          <a:blip r:embed="rId3"/>
          <a:stretch>
            <a:fillRect/>
          </a:stretch>
        </p:blipFill>
        <p:spPr>
          <a:xfrm>
            <a:off x="5695539" y="114393"/>
            <a:ext cx="5573096" cy="2879819"/>
          </a:xfrm>
          <a:prstGeom prst="rect">
            <a:avLst/>
          </a:prstGeom>
        </p:spPr>
      </p:pic>
      <p:pic>
        <p:nvPicPr>
          <p:cNvPr id="4" name="Picture 3">
            <a:extLst>
              <a:ext uri="{FF2B5EF4-FFF2-40B4-BE49-F238E27FC236}">
                <a16:creationId xmlns:a16="http://schemas.microsoft.com/office/drawing/2014/main" id="{43CBB18A-8D97-A6EE-FD1B-E90FC7D99AC3}"/>
              </a:ext>
            </a:extLst>
          </p:cNvPr>
          <p:cNvPicPr>
            <a:picLocks noChangeAspect="1"/>
          </p:cNvPicPr>
          <p:nvPr/>
        </p:nvPicPr>
        <p:blipFill>
          <a:blip r:embed="rId4"/>
          <a:stretch>
            <a:fillRect/>
          </a:stretch>
        </p:blipFill>
        <p:spPr>
          <a:xfrm>
            <a:off x="173281" y="3099640"/>
            <a:ext cx="5348978" cy="3222625"/>
          </a:xfrm>
          <a:prstGeom prst="rect">
            <a:avLst/>
          </a:prstGeom>
        </p:spPr>
      </p:pic>
      <p:pic>
        <p:nvPicPr>
          <p:cNvPr id="6" name="Picture 5">
            <a:extLst>
              <a:ext uri="{FF2B5EF4-FFF2-40B4-BE49-F238E27FC236}">
                <a16:creationId xmlns:a16="http://schemas.microsoft.com/office/drawing/2014/main" id="{3D667F07-690E-1CA6-42C6-83FD0F06396D}"/>
              </a:ext>
            </a:extLst>
          </p:cNvPr>
          <p:cNvPicPr>
            <a:picLocks noChangeAspect="1"/>
          </p:cNvPicPr>
          <p:nvPr/>
        </p:nvPicPr>
        <p:blipFill>
          <a:blip r:embed="rId5"/>
          <a:stretch>
            <a:fillRect/>
          </a:stretch>
        </p:blipFill>
        <p:spPr>
          <a:xfrm>
            <a:off x="5695540" y="3099640"/>
            <a:ext cx="5573096" cy="3222625"/>
          </a:xfrm>
          <a:prstGeom prst="rect">
            <a:avLst/>
          </a:prstGeom>
        </p:spPr>
      </p:pic>
    </p:spTree>
    <p:extLst>
      <p:ext uri="{BB962C8B-B14F-4D97-AF65-F5344CB8AC3E}">
        <p14:creationId xmlns:p14="http://schemas.microsoft.com/office/powerpoint/2010/main" val="2958633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EA4BA-1923-503A-CE89-20C6A8B78EAE}"/>
              </a:ext>
            </a:extLst>
          </p:cNvPr>
          <p:cNvPicPr>
            <a:picLocks noChangeAspect="1"/>
          </p:cNvPicPr>
          <p:nvPr/>
        </p:nvPicPr>
        <p:blipFill>
          <a:blip r:embed="rId2"/>
          <a:stretch>
            <a:fillRect/>
          </a:stretch>
        </p:blipFill>
        <p:spPr>
          <a:xfrm>
            <a:off x="166344" y="251014"/>
            <a:ext cx="5651750" cy="5782233"/>
          </a:xfrm>
          <a:prstGeom prst="rect">
            <a:avLst/>
          </a:prstGeom>
        </p:spPr>
      </p:pic>
      <p:pic>
        <p:nvPicPr>
          <p:cNvPr id="5" name="Picture 4">
            <a:extLst>
              <a:ext uri="{FF2B5EF4-FFF2-40B4-BE49-F238E27FC236}">
                <a16:creationId xmlns:a16="http://schemas.microsoft.com/office/drawing/2014/main" id="{F65D9D54-6696-5960-2955-E08714B1108C}"/>
              </a:ext>
            </a:extLst>
          </p:cNvPr>
          <p:cNvPicPr>
            <a:picLocks noChangeAspect="1"/>
          </p:cNvPicPr>
          <p:nvPr/>
        </p:nvPicPr>
        <p:blipFill>
          <a:blip r:embed="rId3"/>
          <a:stretch>
            <a:fillRect/>
          </a:stretch>
        </p:blipFill>
        <p:spPr>
          <a:xfrm>
            <a:off x="5997388" y="251014"/>
            <a:ext cx="6099985" cy="5782233"/>
          </a:xfrm>
          <a:prstGeom prst="rect">
            <a:avLst/>
          </a:prstGeom>
        </p:spPr>
      </p:pic>
    </p:spTree>
    <p:extLst>
      <p:ext uri="{BB962C8B-B14F-4D97-AF65-F5344CB8AC3E}">
        <p14:creationId xmlns:p14="http://schemas.microsoft.com/office/powerpoint/2010/main" val="2627878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78AD27-5003-4615-35B7-C5CD4DD97179}"/>
              </a:ext>
            </a:extLst>
          </p:cNvPr>
          <p:cNvSpPr txBox="1"/>
          <p:nvPr/>
        </p:nvSpPr>
        <p:spPr>
          <a:xfrm>
            <a:off x="1672483" y="1031931"/>
            <a:ext cx="3313728" cy="646331"/>
          </a:xfrm>
          <a:prstGeom prst="rect">
            <a:avLst/>
          </a:prstGeom>
          <a:noFill/>
        </p:spPr>
        <p:txBody>
          <a:bodyPr wrap="none" rtlCol="0">
            <a:spAutoFit/>
          </a:bodyPr>
          <a:lstStyle/>
          <a:p>
            <a:r>
              <a:rPr lang="en-US" sz="3600" b="1" dirty="0">
                <a:solidFill>
                  <a:schemeClr val="accent2"/>
                </a:solidFill>
                <a:latin typeface="Times New Roman" panose="02020603050405020304" pitchFamily="18" charset="0"/>
                <a:cs typeface="Times New Roman" panose="02020603050405020304" pitchFamily="18" charset="0"/>
              </a:rPr>
              <a:t>CONCLUSION</a:t>
            </a:r>
            <a:endParaRPr lang="en-IN" sz="3600" b="1" dirty="0">
              <a:solidFill>
                <a:schemeClr val="accent2"/>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33F2D93-D38C-4943-2FEC-FBCB86349D36}"/>
              </a:ext>
            </a:extLst>
          </p:cNvPr>
          <p:cNvSpPr txBox="1"/>
          <p:nvPr/>
        </p:nvSpPr>
        <p:spPr>
          <a:xfrm>
            <a:off x="1048871" y="2033177"/>
            <a:ext cx="9932894" cy="2862322"/>
          </a:xfrm>
          <a:prstGeom prst="rect">
            <a:avLst/>
          </a:prstGeom>
          <a:noFill/>
        </p:spPr>
        <p:txBody>
          <a:bodyPr wrap="square" rtlCol="0" anchor="ctr" anchorCtr="1">
            <a:spAutoFit/>
          </a:bodyPr>
          <a:lstStyle/>
          <a:p>
            <a:r>
              <a:rPr lang="en-US" sz="1800" dirty="0">
                <a:effectLst/>
                <a:latin typeface="Times New Roman" panose="02020603050405020304" pitchFamily="18" charset="0"/>
                <a:ea typeface="Times New Roman" panose="02020603050405020304" pitchFamily="18" charset="0"/>
              </a:rPr>
              <a:t>A missing child identification system is proposed, which combines the powerful CNN based deep learning approach for feature extraction and support vector machine classifier for classification of different child categories. This system is evaluated with the deep learning model which is trained with feature representations of children faces. By discarding the </a:t>
            </a:r>
            <a:r>
              <a:rPr lang="en-US" sz="1800" dirty="0" err="1">
                <a:effectLst/>
                <a:latin typeface="Times New Roman" panose="02020603050405020304" pitchFamily="18" charset="0"/>
                <a:ea typeface="Times New Roman" panose="02020603050405020304" pitchFamily="18" charset="0"/>
              </a:rPr>
              <a:t>softmax</a:t>
            </a:r>
            <a:r>
              <a:rPr lang="en-US" sz="1800" dirty="0">
                <a:effectLst/>
                <a:latin typeface="Times New Roman" panose="02020603050405020304" pitchFamily="18" charset="0"/>
                <a:ea typeface="Times New Roman" panose="02020603050405020304" pitchFamily="18" charset="0"/>
              </a:rPr>
              <a:t> of the VGG-Face model and extracting CNN image features to train a multi class SVM, it was possible to achieve superior performance.</a:t>
            </a:r>
          </a:p>
          <a:p>
            <a:pPr marL="285750" indent="-285750">
              <a:buFont typeface="Wingdings" panose="05000000000000000000" pitchFamily="2" charset="2"/>
              <a:buChar char="v"/>
            </a:pPr>
            <a:endParaRPr lang="en-US" dirty="0">
              <a:latin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Performance of the proposed system is tested using the photographs of children with different lighting conditions, noises and also images at different ages of children.</a:t>
            </a:r>
          </a:p>
          <a:p>
            <a:endParaRPr lang="en-US"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The classification achieved a higher accuracy of 99.41% </a:t>
            </a:r>
            <a:endParaRPr lang="en-IN" dirty="0"/>
          </a:p>
        </p:txBody>
      </p:sp>
    </p:spTree>
    <p:extLst>
      <p:ext uri="{BB962C8B-B14F-4D97-AF65-F5344CB8AC3E}">
        <p14:creationId xmlns:p14="http://schemas.microsoft.com/office/powerpoint/2010/main" val="2595762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3BF2DD-E97C-544F-F0E7-363A7A28AFDE}"/>
              </a:ext>
            </a:extLst>
          </p:cNvPr>
          <p:cNvSpPr txBox="1"/>
          <p:nvPr/>
        </p:nvSpPr>
        <p:spPr>
          <a:xfrm>
            <a:off x="1389530" y="1146593"/>
            <a:ext cx="6096000" cy="646331"/>
          </a:xfrm>
          <a:prstGeom prst="rect">
            <a:avLst/>
          </a:prstGeom>
          <a:noFill/>
        </p:spPr>
        <p:txBody>
          <a:bodyPr wrap="square">
            <a:spAutoFit/>
          </a:bodyPr>
          <a:lstStyle/>
          <a:p>
            <a:r>
              <a:rPr lang="en-IN" sz="3600" b="1" dirty="0">
                <a:solidFill>
                  <a:schemeClr val="accent2"/>
                </a:solidFill>
                <a:latin typeface="Times New Roman" panose="02020603050405020304" pitchFamily="18" charset="0"/>
                <a:cs typeface="Times New Roman" panose="02020603050405020304" pitchFamily="18" charset="0"/>
              </a:rPr>
              <a:t>FUTURE SCOPE</a:t>
            </a:r>
          </a:p>
        </p:txBody>
      </p:sp>
      <p:sp>
        <p:nvSpPr>
          <p:cNvPr id="5" name="TextBox 4">
            <a:extLst>
              <a:ext uri="{FF2B5EF4-FFF2-40B4-BE49-F238E27FC236}">
                <a16:creationId xmlns:a16="http://schemas.microsoft.com/office/drawing/2014/main" id="{B8E27F8C-53EE-BE6E-0B46-3DA34CDFA362}"/>
              </a:ext>
            </a:extLst>
          </p:cNvPr>
          <p:cNvSpPr txBox="1"/>
          <p:nvPr/>
        </p:nvSpPr>
        <p:spPr>
          <a:xfrm>
            <a:off x="1541928" y="2026024"/>
            <a:ext cx="8641977" cy="2862322"/>
          </a:xfrm>
          <a:prstGeom prst="rect">
            <a:avLst/>
          </a:prstGeom>
          <a:noFill/>
        </p:spPr>
        <p:txBody>
          <a:bodyPr wrap="square" rtlCol="0">
            <a:spAutoFit/>
          </a:bodyPr>
          <a:lstStyle/>
          <a:p>
            <a:pPr marL="285750" indent="-285750">
              <a:buClr>
                <a:schemeClr val="accent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In the future, planning to extend this system further by connecting our system to public cameras and detect faces real-time.</a:t>
            </a:r>
          </a:p>
          <a:p>
            <a:pPr>
              <a:buClr>
                <a:schemeClr val="accent1"/>
              </a:buClr>
            </a:pPr>
            <a:endParaRPr lang="en-IN"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Collaboration</a:t>
            </a:r>
            <a:r>
              <a:rPr lang="en-US" dirty="0">
                <a:latin typeface="Times New Roman" panose="02020603050405020304" pitchFamily="18" charset="0"/>
                <a:cs typeface="Times New Roman" panose="02020603050405020304" pitchFamily="18" charset="0"/>
              </a:rPr>
              <a:t>: Partner with law enforcement agencies, NGOs, and other relevant organizations to make the system widely accessible and to increase the chances of reuniting missing children with their families.</a:t>
            </a:r>
          </a:p>
          <a:p>
            <a:pPr>
              <a:buClr>
                <a:schemeClr val="accent1"/>
              </a:buClr>
            </a:pPr>
            <a:endParaRPr lang="en-US"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Ensemble Learning </a:t>
            </a:r>
            <a:r>
              <a:rPr lang="en-US" dirty="0">
                <a:latin typeface="Times New Roman" panose="02020603050405020304" pitchFamily="18" charset="0"/>
                <a:cs typeface="Times New Roman" panose="02020603050405020304" pitchFamily="18" charset="0"/>
              </a:rPr>
              <a:t>: Combine the predictions from the deep learning model and SVM to improve accuracy and robustness. This could be done using techniques like majority voting or weighted averaging.</a:t>
            </a:r>
          </a:p>
        </p:txBody>
      </p:sp>
    </p:spTree>
    <p:extLst>
      <p:ext uri="{BB962C8B-B14F-4D97-AF65-F5344CB8AC3E}">
        <p14:creationId xmlns:p14="http://schemas.microsoft.com/office/powerpoint/2010/main" val="874861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F7DF9B-7161-3FF6-0F12-AF7CBC14998F}"/>
              </a:ext>
            </a:extLst>
          </p:cNvPr>
          <p:cNvSpPr txBox="1"/>
          <p:nvPr/>
        </p:nvSpPr>
        <p:spPr>
          <a:xfrm>
            <a:off x="1281952" y="2036820"/>
            <a:ext cx="9341224" cy="4524315"/>
          </a:xfrm>
          <a:prstGeom prst="rect">
            <a:avLst/>
          </a:prstGeom>
          <a:noFill/>
        </p:spPr>
        <p:txBody>
          <a:bodyPr wrap="square">
            <a:spAutoFit/>
          </a:bodyPr>
          <a:lstStyle/>
          <a:p>
            <a:pPr marL="285750" indent="-285750">
              <a:buClr>
                <a:schemeClr val="accent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Y. </a:t>
            </a:r>
            <a:r>
              <a:rPr lang="en-IN" dirty="0" err="1">
                <a:latin typeface="Times New Roman" panose="02020603050405020304" pitchFamily="18" charset="0"/>
                <a:cs typeface="Times New Roman" panose="02020603050405020304" pitchFamily="18" charset="0"/>
              </a:rPr>
              <a:t>LeCun</a:t>
            </a:r>
            <a:r>
              <a:rPr lang="en-IN" dirty="0">
                <a:latin typeface="Times New Roman" panose="02020603050405020304" pitchFamily="18" charset="0"/>
                <a:cs typeface="Times New Roman" panose="02020603050405020304" pitchFamily="18" charset="0"/>
              </a:rPr>
              <a:t>, Y. </a:t>
            </a:r>
            <a:r>
              <a:rPr lang="en-IN" dirty="0" err="1">
                <a:latin typeface="Times New Roman" panose="02020603050405020304" pitchFamily="18" charset="0"/>
                <a:cs typeface="Times New Roman" panose="02020603050405020304" pitchFamily="18" charset="0"/>
              </a:rPr>
              <a:t>Bengio</a:t>
            </a:r>
            <a:r>
              <a:rPr lang="en-IN" dirty="0">
                <a:latin typeface="Times New Roman" panose="02020603050405020304" pitchFamily="18" charset="0"/>
                <a:cs typeface="Times New Roman" panose="02020603050405020304" pitchFamily="18" charset="0"/>
              </a:rPr>
              <a:t>, and G. Hinton, "Deep learning", Nature,521(7553):436–444, 2015. </a:t>
            </a:r>
          </a:p>
          <a:p>
            <a:pPr marL="285750" indent="-285750">
              <a:buClr>
                <a:schemeClr val="accent1"/>
              </a:buClr>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a:buClr>
                <a:schemeClr val="accent1"/>
              </a:buClr>
            </a:pPr>
            <a:endParaRPr lang="en-IN"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O. Deniz, G. Bueno, J. </a:t>
            </a:r>
            <a:r>
              <a:rPr lang="en-IN" dirty="0" err="1">
                <a:latin typeface="Times New Roman" panose="02020603050405020304" pitchFamily="18" charset="0"/>
                <a:cs typeface="Times New Roman" panose="02020603050405020304" pitchFamily="18" charset="0"/>
              </a:rPr>
              <a:t>Salido</a:t>
            </a:r>
            <a:r>
              <a:rPr lang="en-IN" dirty="0">
                <a:latin typeface="Times New Roman" panose="02020603050405020304" pitchFamily="18" charset="0"/>
                <a:cs typeface="Times New Roman" panose="02020603050405020304" pitchFamily="18" charset="0"/>
              </a:rPr>
              <a:t>, and F. D. la Torre, "Face recognition using histograms of oriented gradients", Pattern Recognition Letters, 32(12):1598–1603, 2011.</a:t>
            </a:r>
          </a:p>
          <a:p>
            <a:pPr>
              <a:buClr>
                <a:schemeClr val="accent1"/>
              </a:buClr>
            </a:pPr>
            <a:endParaRPr lang="en-IN" dirty="0">
              <a:latin typeface="Times New Roman" panose="02020603050405020304" pitchFamily="18" charset="0"/>
              <a:cs typeface="Times New Roman" panose="02020603050405020304" pitchFamily="18" charset="0"/>
            </a:endParaRPr>
          </a:p>
          <a:p>
            <a:pPr>
              <a:buClr>
                <a:schemeClr val="accent1"/>
              </a:buClr>
            </a:pPr>
            <a:endParaRPr lang="en-IN"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C. </a:t>
            </a:r>
            <a:r>
              <a:rPr lang="en-IN" dirty="0" err="1">
                <a:latin typeface="Times New Roman" panose="02020603050405020304" pitchFamily="18" charset="0"/>
                <a:cs typeface="Times New Roman" panose="02020603050405020304" pitchFamily="18" charset="0"/>
              </a:rPr>
              <a:t>Geng</a:t>
            </a:r>
            <a:r>
              <a:rPr lang="en-IN" dirty="0">
                <a:latin typeface="Times New Roman" panose="02020603050405020304" pitchFamily="18" charset="0"/>
                <a:cs typeface="Times New Roman" panose="02020603050405020304" pitchFamily="18" charset="0"/>
              </a:rPr>
              <a:t> and X. Jiang, "Face recognition using sift features", IEEE International Conference on Image Processing(ICIP), 2009.</a:t>
            </a:r>
          </a:p>
          <a:p>
            <a:pPr>
              <a:buClr>
                <a:schemeClr val="accent1"/>
              </a:buClr>
            </a:pPr>
            <a:endParaRPr lang="en-IN"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Rohit </a:t>
            </a:r>
            <a:r>
              <a:rPr lang="en-IN" dirty="0" err="1">
                <a:latin typeface="Times New Roman" panose="02020603050405020304" pitchFamily="18" charset="0"/>
                <a:cs typeface="Times New Roman" panose="02020603050405020304" pitchFamily="18" charset="0"/>
              </a:rPr>
              <a:t>Satle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Vishnuprasad</a:t>
            </a:r>
            <a:r>
              <a:rPr lang="en-IN" dirty="0">
                <a:latin typeface="Times New Roman" panose="02020603050405020304" pitchFamily="18" charset="0"/>
                <a:cs typeface="Times New Roman" panose="02020603050405020304" pitchFamily="18" charset="0"/>
              </a:rPr>
              <a:t> Poojary, John Abraham, Shilpa </a:t>
            </a:r>
            <a:r>
              <a:rPr lang="en-IN" dirty="0" err="1">
                <a:latin typeface="Times New Roman" panose="02020603050405020304" pitchFamily="18" charset="0"/>
                <a:cs typeface="Times New Roman" panose="02020603050405020304" pitchFamily="18" charset="0"/>
              </a:rPr>
              <a:t>Wakode</a:t>
            </a:r>
            <a:r>
              <a:rPr lang="en-IN" dirty="0">
                <a:latin typeface="Times New Roman" panose="02020603050405020304" pitchFamily="18" charset="0"/>
                <a:cs typeface="Times New Roman" panose="02020603050405020304" pitchFamily="18" charset="0"/>
              </a:rPr>
              <a:t>, "Missing child identification using </a:t>
            </a:r>
            <a:r>
              <a:rPr lang="en-IN" dirty="0" err="1">
                <a:latin typeface="Times New Roman" panose="02020603050405020304" pitchFamily="18" charset="0"/>
                <a:cs typeface="Times New Roman" panose="02020603050405020304" pitchFamily="18" charset="0"/>
              </a:rPr>
              <a:t>facerecognition</a:t>
            </a:r>
            <a:r>
              <a:rPr lang="en-IN" dirty="0">
                <a:latin typeface="Times New Roman" panose="02020603050405020304" pitchFamily="18" charset="0"/>
                <a:cs typeface="Times New Roman" panose="02020603050405020304" pitchFamily="18" charset="0"/>
              </a:rPr>
              <a:t> system", International Journal of Advanced Engineering and Innovative Technology (IJAEIT), Volume 3 Issue 1 July - August 2016.</a:t>
            </a:r>
          </a:p>
          <a:p>
            <a:pPr marL="285750" indent="-285750">
              <a:buClr>
                <a:schemeClr val="accent1"/>
              </a:buClr>
              <a:buFont typeface="Wingdings" panose="05000000000000000000" pitchFamily="2" charset="2"/>
              <a:buChar char="v"/>
            </a:pPr>
            <a:endParaRPr lang="en-IN" dirty="0">
              <a:latin typeface="Times New Roman" panose="02020603050405020304" pitchFamily="18" charset="0"/>
              <a:cs typeface="Times New Roman" panose="02020603050405020304" pitchFamily="18" charset="0"/>
            </a:endParaRPr>
          </a:p>
          <a:p>
            <a:pPr>
              <a:buClr>
                <a:schemeClr val="accent1"/>
              </a:buClr>
            </a:pP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567664E-7C21-84FD-46B2-E16740023367}"/>
              </a:ext>
            </a:extLst>
          </p:cNvPr>
          <p:cNvSpPr txBox="1"/>
          <p:nvPr/>
        </p:nvSpPr>
        <p:spPr>
          <a:xfrm flipH="1">
            <a:off x="1515931" y="1183341"/>
            <a:ext cx="4239410" cy="646331"/>
          </a:xfrm>
          <a:prstGeom prst="rect">
            <a:avLst/>
          </a:prstGeom>
          <a:noFill/>
        </p:spPr>
        <p:txBody>
          <a:bodyPr wrap="square" rtlCol="0">
            <a:spAutoFit/>
          </a:bodyPr>
          <a:lstStyle/>
          <a:p>
            <a:r>
              <a:rPr lang="en-IN" sz="3600" dirty="0">
                <a:solidFill>
                  <a:schemeClr val="accent2"/>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925808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6" name="Rectangle 25">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8" name="Straight Connector 27">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TextBox 2">
            <a:extLst>
              <a:ext uri="{FF2B5EF4-FFF2-40B4-BE49-F238E27FC236}">
                <a16:creationId xmlns:a16="http://schemas.microsoft.com/office/drawing/2014/main" id="{D99FAE95-AD3C-2EF1-0357-A83251C14BBE}"/>
              </a:ext>
            </a:extLst>
          </p:cNvPr>
          <p:cNvSpPr txBox="1"/>
          <p:nvPr/>
        </p:nvSpPr>
        <p:spPr>
          <a:xfrm>
            <a:off x="701285" y="647002"/>
            <a:ext cx="3084844" cy="56462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3600" b="1" spc="-50" dirty="0">
                <a:solidFill>
                  <a:srgbClr val="FFFFFF"/>
                </a:solidFill>
                <a:latin typeface="+mj-lt"/>
                <a:ea typeface="+mj-ea"/>
                <a:cs typeface="+mj-cs"/>
              </a:rPr>
              <a:t>E</a:t>
            </a:r>
            <a:r>
              <a:rPr lang="en-US" sz="3600" b="1" spc="-50" dirty="0">
                <a:solidFill>
                  <a:srgbClr val="FFFFFF"/>
                </a:solidFill>
                <a:effectLst/>
                <a:latin typeface="+mj-lt"/>
                <a:ea typeface="+mj-ea"/>
                <a:cs typeface="+mj-cs"/>
              </a:rPr>
              <a:t>XISTING SYSTEM</a:t>
            </a:r>
            <a:endParaRPr lang="en-US" sz="3600" spc="-50" dirty="0">
              <a:solidFill>
                <a:srgbClr val="FFFFFF"/>
              </a:solidFill>
              <a:latin typeface="+mj-lt"/>
              <a:ea typeface="+mj-ea"/>
              <a:cs typeface="+mj-cs"/>
            </a:endParaRPr>
          </a:p>
        </p:txBody>
      </p:sp>
      <p:sp>
        <p:nvSpPr>
          <p:cNvPr id="34" name="Rectangle 3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1" name="TextBox 3">
            <a:extLst>
              <a:ext uri="{FF2B5EF4-FFF2-40B4-BE49-F238E27FC236}">
                <a16:creationId xmlns:a16="http://schemas.microsoft.com/office/drawing/2014/main" id="{CF6023C3-11C5-8E23-640E-668B8EA78745}"/>
              </a:ext>
            </a:extLst>
          </p:cNvPr>
          <p:cNvSpPr txBox="1"/>
          <p:nvPr/>
        </p:nvSpPr>
        <p:spPr>
          <a:xfrm>
            <a:off x="4513664" y="385483"/>
            <a:ext cx="6642015" cy="5866621"/>
          </a:xfrm>
          <a:prstGeom prst="rect">
            <a:avLst/>
          </a:prstGeom>
        </p:spPr>
        <p:txBody>
          <a:bodyPr vert="horz" lIns="0" tIns="45720" rIns="0" bIns="45720" rtlCol="0" anchor="ctr">
            <a:normAutofit/>
          </a:bodyPr>
          <a:lstStyle/>
          <a:p>
            <a:pPr defTabSz="914400">
              <a:lnSpc>
                <a:spcPct val="90000"/>
              </a:lnSpc>
              <a:spcAft>
                <a:spcPts val="600"/>
              </a:spcAft>
              <a:buClr>
                <a:schemeClr val="accent1"/>
              </a:buClr>
            </a:pPr>
            <a:endParaRPr lang="en-US" dirty="0">
              <a:solidFill>
                <a:schemeClr val="tx1">
                  <a:lumMod val="75000"/>
                  <a:lumOff val="25000"/>
                </a:schemeClr>
              </a:solidFill>
            </a:endParaRPr>
          </a:p>
        </p:txBody>
      </p:sp>
      <p:sp>
        <p:nvSpPr>
          <p:cNvPr id="2" name="TextBox 1">
            <a:extLst>
              <a:ext uri="{FF2B5EF4-FFF2-40B4-BE49-F238E27FC236}">
                <a16:creationId xmlns:a16="http://schemas.microsoft.com/office/drawing/2014/main" id="{5E8BA779-2A53-F5D6-0132-12192FB06754}"/>
              </a:ext>
            </a:extLst>
          </p:cNvPr>
          <p:cNvSpPr txBox="1"/>
          <p:nvPr/>
        </p:nvSpPr>
        <p:spPr>
          <a:xfrm>
            <a:off x="4304749" y="1825997"/>
            <a:ext cx="8039380" cy="3206006"/>
          </a:xfrm>
          <a:prstGeom prst="rect">
            <a:avLst/>
          </a:prstGeom>
          <a:noFill/>
        </p:spPr>
        <p:txBody>
          <a:bodyPr wrap="none" rtlCol="0">
            <a:spAutoFit/>
          </a:bodyPr>
          <a:lstStyle/>
          <a:p>
            <a:pPr marL="342900" lvl="0" indent="-342900" algn="just">
              <a:spcBef>
                <a:spcPts val="990"/>
              </a:spcBef>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The child missing from one region may be found in another region or another </a:t>
            </a:r>
          </a:p>
          <a:p>
            <a:pPr lvl="0" algn="just">
              <a:spcBef>
                <a:spcPts val="990"/>
              </a:spcBef>
            </a:pPr>
            <a:r>
              <a:rPr lang="en-US" dirty="0">
                <a:effectLst/>
                <a:latin typeface="Times New Roman" panose="02020603050405020304" pitchFamily="18" charset="0"/>
                <a:ea typeface="Times New Roman" panose="02020603050405020304" pitchFamily="18" charset="0"/>
              </a:rPr>
              <a:t>       state, for various reasons. So even if </a:t>
            </a:r>
            <a:r>
              <a:rPr lang="en-US" dirty="0">
                <a:latin typeface="Times New Roman" panose="02020603050405020304" pitchFamily="18" charset="0"/>
                <a:ea typeface="Times New Roman" panose="02020603050405020304" pitchFamily="18" charset="0"/>
              </a:rPr>
              <a:t>a child is found, it is difficult </a:t>
            </a:r>
            <a:r>
              <a:rPr lang="en-US" dirty="0">
                <a:effectLst/>
                <a:latin typeface="Times New Roman" panose="02020603050405020304" pitchFamily="18" charset="0"/>
                <a:ea typeface="Times New Roman" panose="02020603050405020304" pitchFamily="18" charset="0"/>
              </a:rPr>
              <a:t>identify </a:t>
            </a:r>
          </a:p>
          <a:p>
            <a:pPr lvl="0" algn="just">
              <a:spcBef>
                <a:spcPts val="990"/>
              </a:spcBef>
            </a:pPr>
            <a:r>
              <a:rPr lang="en-US" dirty="0">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him/her from the reported missing cases.</a:t>
            </a:r>
            <a:endParaRPr lang="en-IN" dirty="0">
              <a:effectLst/>
              <a:latin typeface="Times New Roman" panose="02020603050405020304" pitchFamily="18" charset="0"/>
              <a:ea typeface="Times New Roman" panose="02020603050405020304" pitchFamily="18" charset="0"/>
            </a:endParaRPr>
          </a:p>
          <a:p>
            <a:pPr marL="342900" lvl="0" indent="-342900" algn="just">
              <a:spcBef>
                <a:spcPts val="990"/>
              </a:spcBef>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A framework and methodology for developing an assistive tool for tracing </a:t>
            </a:r>
          </a:p>
          <a:p>
            <a:pPr lvl="0" algn="just">
              <a:spcBef>
                <a:spcPts val="990"/>
              </a:spcBef>
            </a:pPr>
            <a:r>
              <a:rPr lang="en-US" dirty="0">
                <a:effectLst/>
                <a:latin typeface="Times New Roman" panose="02020603050405020304" pitchFamily="18" charset="0"/>
                <a:ea typeface="Times New Roman" panose="02020603050405020304" pitchFamily="18" charset="0"/>
              </a:rPr>
              <a:t>      missing child is described in this paper.</a:t>
            </a:r>
            <a:endParaRPr lang="en-IN" dirty="0">
              <a:effectLst/>
              <a:latin typeface="Times New Roman" panose="02020603050405020304" pitchFamily="18" charset="0"/>
              <a:ea typeface="Times New Roman" panose="02020603050405020304" pitchFamily="18" charset="0"/>
            </a:endParaRPr>
          </a:p>
          <a:p>
            <a:pPr marL="342900" lvl="0" indent="-342900" algn="just">
              <a:spcBef>
                <a:spcPts val="990"/>
              </a:spcBef>
              <a:buFont typeface="Symbol" panose="05050102010706020507" pitchFamily="18" charset="2"/>
              <a:buChar char=""/>
            </a:pPr>
            <a:r>
              <a:rPr lang="en-US" dirty="0">
                <a:effectLst/>
                <a:latin typeface="Times New Roman" panose="02020603050405020304" pitchFamily="18" charset="0"/>
                <a:ea typeface="Times New Roman" panose="02020603050405020304" pitchFamily="18" charset="0"/>
              </a:rPr>
              <a:t>An idea for maintaining a virtual space is proposed, such that the recent </a:t>
            </a:r>
          </a:p>
          <a:p>
            <a:pPr lvl="0" algn="just">
              <a:spcBef>
                <a:spcPts val="990"/>
              </a:spcBef>
            </a:pPr>
            <a:r>
              <a:rPr lang="en-US" dirty="0">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photographs of children given by parents at the time of reporting missing cases is </a:t>
            </a:r>
          </a:p>
          <a:p>
            <a:pPr lvl="0" algn="just">
              <a:spcBef>
                <a:spcPts val="990"/>
              </a:spcBef>
            </a:pPr>
            <a:r>
              <a:rPr lang="en-US" dirty="0">
                <a:effectLst/>
                <a:latin typeface="Times New Roman" panose="02020603050405020304" pitchFamily="18" charset="0"/>
                <a:ea typeface="Times New Roman" panose="02020603050405020304" pitchFamily="18" charset="0"/>
              </a:rPr>
              <a:t>      saved in a repository.</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59693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5A9AC0-490C-A000-BF5A-D0ED2D79F741}"/>
              </a:ext>
            </a:extLst>
          </p:cNvPr>
          <p:cNvSpPr txBox="1"/>
          <p:nvPr/>
        </p:nvSpPr>
        <p:spPr>
          <a:xfrm>
            <a:off x="1568823" y="1111623"/>
            <a:ext cx="3370729" cy="646331"/>
          </a:xfrm>
          <a:prstGeom prst="rect">
            <a:avLst/>
          </a:prstGeom>
          <a:noFill/>
        </p:spPr>
        <p:txBody>
          <a:bodyPr wrap="square" rtlCol="0">
            <a:spAutoFit/>
          </a:bodyPr>
          <a:lstStyle/>
          <a:p>
            <a:r>
              <a:rPr lang="en-IN" sz="3600" dirty="0">
                <a:solidFill>
                  <a:schemeClr val="accent2"/>
                </a:solidFill>
                <a:latin typeface="Times New Roman" panose="02020603050405020304" pitchFamily="18" charset="0"/>
                <a:cs typeface="Times New Roman" panose="02020603050405020304" pitchFamily="18" charset="0"/>
              </a:rPr>
              <a:t>GITHUB LINK</a:t>
            </a:r>
          </a:p>
        </p:txBody>
      </p:sp>
      <p:sp>
        <p:nvSpPr>
          <p:cNvPr id="3" name="TextBox 2">
            <a:extLst>
              <a:ext uri="{FF2B5EF4-FFF2-40B4-BE49-F238E27FC236}">
                <a16:creationId xmlns:a16="http://schemas.microsoft.com/office/drawing/2014/main" id="{76369DF9-B1CA-BD3A-F41F-3686A3EC2EC1}"/>
              </a:ext>
            </a:extLst>
          </p:cNvPr>
          <p:cNvSpPr txBox="1"/>
          <p:nvPr/>
        </p:nvSpPr>
        <p:spPr>
          <a:xfrm>
            <a:off x="2563906" y="3244334"/>
            <a:ext cx="7064188" cy="461665"/>
          </a:xfrm>
          <a:prstGeom prst="rect">
            <a:avLst/>
          </a:prstGeom>
          <a:noFill/>
        </p:spPr>
        <p:txBody>
          <a:bodyPr wrap="square">
            <a:spAutoFit/>
          </a:bodyPr>
          <a:lstStyle/>
          <a:p>
            <a:r>
              <a:rPr lang="en-US" sz="2400" u="sng" dirty="0">
                <a:solidFill>
                  <a:srgbClr val="0000FF"/>
                </a:solidFill>
                <a:effectLst/>
                <a:latin typeface="Times New Roman" panose="02020603050405020304" pitchFamily="18" charset="0"/>
                <a:ea typeface="Times New Roman" panose="02020603050405020304" pitchFamily="18" charset="0"/>
                <a:hlinkClick r:id="rId2"/>
              </a:rPr>
              <a:t>https://github.com/burrevedika/missingchild/tree/master</a:t>
            </a:r>
            <a:endParaRPr lang="en-IN" sz="2400" dirty="0"/>
          </a:p>
        </p:txBody>
      </p:sp>
    </p:spTree>
    <p:extLst>
      <p:ext uri="{BB962C8B-B14F-4D97-AF65-F5344CB8AC3E}">
        <p14:creationId xmlns:p14="http://schemas.microsoft.com/office/powerpoint/2010/main" val="1126268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9C4585-4916-BCEC-9BF5-C591A58D381C}"/>
              </a:ext>
            </a:extLst>
          </p:cNvPr>
          <p:cNvSpPr txBox="1"/>
          <p:nvPr/>
        </p:nvSpPr>
        <p:spPr>
          <a:xfrm>
            <a:off x="3151094" y="1810870"/>
            <a:ext cx="7445188" cy="1446550"/>
          </a:xfrm>
          <a:prstGeom prst="rect">
            <a:avLst/>
          </a:prstGeom>
          <a:noFill/>
        </p:spPr>
        <p:txBody>
          <a:bodyPr wrap="square" rtlCol="0">
            <a:spAutoFit/>
          </a:bodyPr>
          <a:lstStyle/>
          <a:p>
            <a:r>
              <a:rPr lang="en-IN" sz="8800" dirty="0">
                <a:solidFill>
                  <a:schemeClr val="accent1">
                    <a:lumMod val="75000"/>
                  </a:schemeClr>
                </a:solidFill>
              </a:rPr>
              <a:t>THANK YOU</a:t>
            </a:r>
          </a:p>
        </p:txBody>
      </p:sp>
    </p:spTree>
    <p:extLst>
      <p:ext uri="{BB962C8B-B14F-4D97-AF65-F5344CB8AC3E}">
        <p14:creationId xmlns:p14="http://schemas.microsoft.com/office/powerpoint/2010/main" val="521019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1" name="Rectangle 10">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3" name="Straight Connector 12">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TextBox 2">
            <a:extLst>
              <a:ext uri="{FF2B5EF4-FFF2-40B4-BE49-F238E27FC236}">
                <a16:creationId xmlns:a16="http://schemas.microsoft.com/office/drawing/2014/main" id="{109C6918-9940-9F05-E893-A4C4C5BF165D}"/>
              </a:ext>
            </a:extLst>
          </p:cNvPr>
          <p:cNvSpPr txBox="1"/>
          <p:nvPr/>
        </p:nvSpPr>
        <p:spPr>
          <a:xfrm>
            <a:off x="251012" y="605896"/>
            <a:ext cx="3397026" cy="56462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endParaRPr lang="en-US" sz="3600" b="1" spc="-50" dirty="0">
              <a:solidFill>
                <a:srgbClr val="FFFFFF"/>
              </a:solidFill>
              <a:latin typeface="+mj-lt"/>
              <a:ea typeface="+mj-ea"/>
              <a:cs typeface="+mj-cs"/>
            </a:endParaRPr>
          </a:p>
        </p:txBody>
      </p:sp>
      <p:sp>
        <p:nvSpPr>
          <p:cNvPr id="19" name="Rectangle 18">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8" name="TextBox 3">
            <a:extLst>
              <a:ext uri="{FF2B5EF4-FFF2-40B4-BE49-F238E27FC236}">
                <a16:creationId xmlns:a16="http://schemas.microsoft.com/office/drawing/2014/main" id="{CD52977F-5291-0FA0-7B32-AB8EA17EFC0A}"/>
              </a:ext>
            </a:extLst>
          </p:cNvPr>
          <p:cNvSpPr txBox="1"/>
          <p:nvPr/>
        </p:nvSpPr>
        <p:spPr>
          <a:xfrm>
            <a:off x="4691779" y="2224012"/>
            <a:ext cx="5774468" cy="1886292"/>
          </a:xfrm>
          <a:prstGeom prst="rect">
            <a:avLst/>
          </a:prstGeom>
        </p:spPr>
        <p:txBody>
          <a:bodyPr vert="horz" lIns="0" tIns="45720" rIns="0" bIns="45720" rtlCol="0" anchor="ctr">
            <a:noAutofit/>
          </a:bodyPr>
          <a:lstStyle/>
          <a:p>
            <a:pPr marL="285750" indent="-285750" algn="just" defTabSz="914400">
              <a:lnSpc>
                <a:spcPct val="90000"/>
              </a:lnSpc>
              <a:spcAft>
                <a:spcPts val="600"/>
              </a:spcAft>
              <a:buClr>
                <a:srgbClr val="002060"/>
              </a:buClr>
              <a:buSzPct val="103000"/>
              <a:buFont typeface="Arial" panose="020B0604020202020204" pitchFamily="34" charset="0"/>
              <a:buChar char="•"/>
            </a:pP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Limited data availability</a:t>
            </a:r>
          </a:p>
          <a:p>
            <a:pPr marL="285750" indent="-285750" algn="just" defTabSz="914400">
              <a:lnSpc>
                <a:spcPct val="90000"/>
              </a:lnSpc>
              <a:spcAft>
                <a:spcPts val="600"/>
              </a:spcAft>
              <a:buClr>
                <a:schemeClr val="tx1"/>
              </a:buClr>
              <a:buFont typeface="Arial" panose="020B0604020202020204" pitchFamily="34" charset="0"/>
              <a:buChar char="•"/>
            </a:pP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Lack of standardization</a:t>
            </a:r>
          </a:p>
          <a:p>
            <a:pPr marL="285750" indent="-285750" algn="just" defTabSz="914400">
              <a:lnSpc>
                <a:spcPct val="90000"/>
              </a:lnSpc>
              <a:spcAft>
                <a:spcPts val="600"/>
              </a:spcAft>
              <a:buClr>
                <a:schemeClr val="tx1"/>
              </a:buClr>
              <a:buFont typeface="Arial" panose="020B0604020202020204" pitchFamily="34" charset="0"/>
              <a:buChar char="•"/>
            </a:pP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Dependency on police reports</a:t>
            </a:r>
          </a:p>
          <a:p>
            <a:pPr marL="285750" indent="-285750" algn="just" defTabSz="914400">
              <a:lnSpc>
                <a:spcPct val="90000"/>
              </a:lnSpc>
              <a:spcAft>
                <a:spcPts val="600"/>
              </a:spcAft>
              <a:buClr>
                <a:schemeClr val="tx1"/>
              </a:buClr>
              <a:buFont typeface="Arial" panose="020B0604020202020204" pitchFamily="34" charset="0"/>
              <a:buChar char="•"/>
            </a:pP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Regional limitations</a:t>
            </a:r>
          </a:p>
          <a:p>
            <a:pPr marL="285750" indent="-285750" algn="just" defTabSz="914400">
              <a:lnSpc>
                <a:spcPct val="90000"/>
              </a:lnSpc>
              <a:spcAft>
                <a:spcPts val="600"/>
              </a:spcAft>
              <a:buClr>
                <a:schemeClr val="tx1"/>
              </a:buClr>
              <a:buFont typeface="Arial" panose="020B0604020202020204" pitchFamily="34" charset="0"/>
              <a:buChar char="•"/>
            </a:pPr>
            <a:r>
              <a:rPr lang="en-US" sz="2400" dirty="0">
                <a:solidFill>
                  <a:schemeClr val="tx1">
                    <a:lumMod val="75000"/>
                    <a:lumOff val="25000"/>
                  </a:schemeClr>
                </a:solidFill>
                <a:latin typeface="Times New Roman" panose="02020603050405020304" pitchFamily="18" charset="0"/>
                <a:cs typeface="Times New Roman" panose="02020603050405020304" pitchFamily="18" charset="0"/>
              </a:rPr>
              <a:t>Lack of privacy protection</a:t>
            </a:r>
          </a:p>
          <a:p>
            <a:pPr marL="285750" indent="-285750" algn="just" defTabSz="914400">
              <a:lnSpc>
                <a:spcPct val="90000"/>
              </a:lnSpc>
              <a:spcAft>
                <a:spcPts val="600"/>
              </a:spcAft>
              <a:buClr>
                <a:schemeClr val="tx1"/>
              </a:buClr>
              <a:buFont typeface="Arial" panose="020B0604020202020204" pitchFamily="34" charset="0"/>
              <a:buChar char="•"/>
            </a:pPr>
            <a:endParaRPr lang="en-US" dirty="0">
              <a:solidFill>
                <a:schemeClr val="tx1">
                  <a:lumMod val="75000"/>
                  <a:lumOff val="25000"/>
                </a:schemeClr>
              </a:solidFill>
              <a:cs typeface="Calibri"/>
            </a:endParaRPr>
          </a:p>
        </p:txBody>
      </p:sp>
      <p:sp>
        <p:nvSpPr>
          <p:cNvPr id="6" name="TextBox 5">
            <a:extLst>
              <a:ext uri="{FF2B5EF4-FFF2-40B4-BE49-F238E27FC236}">
                <a16:creationId xmlns:a16="http://schemas.microsoft.com/office/drawing/2014/main" id="{DAF05152-06F2-B2A0-7A9B-629F856623B4}"/>
              </a:ext>
            </a:extLst>
          </p:cNvPr>
          <p:cNvSpPr txBox="1"/>
          <p:nvPr/>
        </p:nvSpPr>
        <p:spPr>
          <a:xfrm>
            <a:off x="240237" y="2537012"/>
            <a:ext cx="3504587" cy="1569660"/>
          </a:xfrm>
          <a:prstGeom prst="rect">
            <a:avLst/>
          </a:prstGeom>
          <a:noFill/>
        </p:spPr>
        <p:txBody>
          <a:bodyPr wrap="square" rtlCol="0">
            <a:spAutoFit/>
          </a:bodyPr>
          <a:lstStyle/>
          <a:p>
            <a:r>
              <a:rPr lang="en-IN" sz="3200" b="1" dirty="0">
                <a:solidFill>
                  <a:schemeClr val="bg1"/>
                </a:solidFill>
                <a:latin typeface="Calibri Light (Headings)"/>
              </a:rPr>
              <a:t>   DISADVANTAGES </a:t>
            </a:r>
          </a:p>
          <a:p>
            <a:r>
              <a:rPr lang="en-IN" sz="3200" b="1" dirty="0">
                <a:solidFill>
                  <a:schemeClr val="bg1"/>
                </a:solidFill>
                <a:latin typeface="Calibri Light (Headings)"/>
              </a:rPr>
              <a:t>            OF</a:t>
            </a:r>
          </a:p>
          <a:p>
            <a:r>
              <a:rPr lang="en-IN" sz="3200" b="1" dirty="0">
                <a:solidFill>
                  <a:schemeClr val="bg1"/>
                </a:solidFill>
                <a:latin typeface="Calibri Light (Headings)"/>
              </a:rPr>
              <a:t> EXISTING SYSTEM</a:t>
            </a:r>
          </a:p>
        </p:txBody>
      </p:sp>
    </p:spTree>
    <p:extLst>
      <p:ext uri="{BB962C8B-B14F-4D97-AF65-F5344CB8AC3E}">
        <p14:creationId xmlns:p14="http://schemas.microsoft.com/office/powerpoint/2010/main" val="1202117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1" name="Rectangle 10">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3" name="Straight Connector 12">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TextBox 2">
            <a:extLst>
              <a:ext uri="{FF2B5EF4-FFF2-40B4-BE49-F238E27FC236}">
                <a16:creationId xmlns:a16="http://schemas.microsoft.com/office/drawing/2014/main" id="{109C6918-9940-9F05-E893-A4C4C5BF165D}"/>
              </a:ext>
            </a:extLst>
          </p:cNvPr>
          <p:cNvSpPr txBox="1"/>
          <p:nvPr/>
        </p:nvSpPr>
        <p:spPr>
          <a:xfrm>
            <a:off x="787311" y="678605"/>
            <a:ext cx="3084844" cy="5646208"/>
          </a:xfrm>
          <a:prstGeom prst="rect">
            <a:avLst/>
          </a:prstGeom>
        </p:spPr>
        <p:txBody>
          <a:bodyPr vert="horz" lIns="91440" tIns="45720" rIns="91440" bIns="45720" rtlCol="0" anchor="ctr">
            <a:normAutofit/>
          </a:bodyPr>
          <a:lstStyle/>
          <a:p>
            <a:pPr lvl="0" defTabSz="914400">
              <a:lnSpc>
                <a:spcPct val="85000"/>
              </a:lnSpc>
              <a:spcBef>
                <a:spcPct val="0"/>
              </a:spcBef>
              <a:spcAft>
                <a:spcPts val="600"/>
              </a:spcAft>
            </a:pPr>
            <a:r>
              <a:rPr lang="en-US" sz="3600" b="1" spc="-50" dirty="0">
                <a:solidFill>
                  <a:srgbClr val="FFFFFF"/>
                </a:solidFill>
                <a:effectLst/>
                <a:latin typeface="+mj-lt"/>
                <a:ea typeface="+mj-ea"/>
                <a:cs typeface="+mj-cs"/>
              </a:rPr>
              <a:t>PROPOSED SYSTEM</a:t>
            </a:r>
            <a:endParaRPr lang="en-US" sz="3600" b="1" spc="-50" dirty="0">
              <a:solidFill>
                <a:srgbClr val="FFFFFF"/>
              </a:solidFill>
              <a:latin typeface="+mj-lt"/>
              <a:ea typeface="+mj-ea"/>
              <a:cs typeface="+mj-cs"/>
            </a:endParaRPr>
          </a:p>
        </p:txBody>
      </p:sp>
      <p:sp>
        <p:nvSpPr>
          <p:cNvPr id="19" name="Rectangle 18">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8" name="TextBox 3">
            <a:extLst>
              <a:ext uri="{FF2B5EF4-FFF2-40B4-BE49-F238E27FC236}">
                <a16:creationId xmlns:a16="http://schemas.microsoft.com/office/drawing/2014/main" id="{CD52977F-5291-0FA0-7B32-AB8EA17EFC0A}"/>
              </a:ext>
            </a:extLst>
          </p:cNvPr>
          <p:cNvSpPr txBox="1"/>
          <p:nvPr/>
        </p:nvSpPr>
        <p:spPr>
          <a:xfrm>
            <a:off x="4742016" y="605896"/>
            <a:ext cx="6413663" cy="5646208"/>
          </a:xfrm>
          <a:prstGeom prst="rect">
            <a:avLst/>
          </a:prstGeom>
        </p:spPr>
        <p:txBody>
          <a:bodyPr vert="horz" lIns="0" tIns="45720" rIns="0" bIns="45720" rtlCol="0" anchor="ctr">
            <a:noAutofit/>
          </a:bodyPr>
          <a:lstStyle/>
          <a:p>
            <a:pPr algn="just" defTabSz="914400">
              <a:lnSpc>
                <a:spcPct val="90000"/>
              </a:lnSpc>
              <a:spcAft>
                <a:spcPts val="600"/>
              </a:spcAft>
              <a:buFont typeface="Calibri" panose="020F0502020204030204" pitchFamily="34" charset="0"/>
            </a:pPr>
            <a:endParaRPr lang="en-US" dirty="0">
              <a:solidFill>
                <a:schemeClr val="tx1">
                  <a:lumMod val="75000"/>
                  <a:lumOff val="25000"/>
                </a:schemeClr>
              </a:solidFill>
              <a:cs typeface="Calibri"/>
            </a:endParaRPr>
          </a:p>
        </p:txBody>
      </p:sp>
      <p:sp>
        <p:nvSpPr>
          <p:cNvPr id="4" name="TextBox 3">
            <a:extLst>
              <a:ext uri="{FF2B5EF4-FFF2-40B4-BE49-F238E27FC236}">
                <a16:creationId xmlns:a16="http://schemas.microsoft.com/office/drawing/2014/main" id="{5CB77114-7E47-EEBC-9B0E-8F8623C15AAF}"/>
              </a:ext>
            </a:extLst>
          </p:cNvPr>
          <p:cNvSpPr txBox="1"/>
          <p:nvPr/>
        </p:nvSpPr>
        <p:spPr>
          <a:xfrm>
            <a:off x="4104079" y="2012996"/>
            <a:ext cx="8584401" cy="2308324"/>
          </a:xfrm>
          <a:prstGeom prst="rect">
            <a:avLst/>
          </a:prstGeom>
          <a:noFill/>
        </p:spPr>
        <p:txBody>
          <a:bodyPr wrap="none" rtlCol="0">
            <a:spAutoFit/>
          </a:bodyPr>
          <a:lstStyle/>
          <a:p>
            <a:pPr marL="285750" indent="-285750"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Whenever public uploads photo of a suspected child, the system generates template       </a:t>
            </a:r>
          </a:p>
          <a:p>
            <a:pPr algn="just"/>
            <a:r>
              <a:rPr lang="en-US" sz="1800" dirty="0">
                <a:effectLst/>
                <a:latin typeface="Times New Roman" panose="02020603050405020304" pitchFamily="18" charset="0"/>
                <a:ea typeface="Times New Roman" panose="02020603050405020304" pitchFamily="18" charset="0"/>
              </a:rPr>
              <a:t>     vector of the facial features from the uploaded photo. If a matching is found </a:t>
            </a:r>
            <a:r>
              <a:rPr lang="en-US" sz="1800">
                <a:effectLst/>
                <a:latin typeface="Times New Roman" panose="02020603050405020304" pitchFamily="18" charset="0"/>
                <a:ea typeface="Times New Roman" panose="02020603050405020304" pitchFamily="18" charset="0"/>
              </a:rPr>
              <a:t>in </a:t>
            </a:r>
            <a:endParaRPr lang="en-US"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the repository, the system displays the most matched photo and pushes a message </a:t>
            </a:r>
          </a:p>
          <a:p>
            <a:pPr algn="just"/>
            <a:r>
              <a:rPr lang="en-US" sz="1800" dirty="0">
                <a:effectLst/>
                <a:latin typeface="Times New Roman" panose="02020603050405020304" pitchFamily="18" charset="0"/>
                <a:ea typeface="Times New Roman" panose="02020603050405020304" pitchFamily="18" charset="0"/>
              </a:rPr>
              <a:t>     to the concerned  Officer portal or SMSs the alert message of matching child.</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method executed using features extracted employing a CNN network for </a:t>
            </a:r>
          </a:p>
          <a:p>
            <a:pPr algn="just"/>
            <a:r>
              <a:rPr lang="en-US" dirty="0">
                <a:latin typeface="Times New Roman" panose="02020603050405020304" pitchFamily="18" charset="0"/>
                <a:cs typeface="Times New Roman" panose="02020603050405020304" pitchFamily="18" charset="0"/>
              </a:rPr>
              <a:t>     getting facial representations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1583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4" name="Straight Connector 13">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4B2A669-491E-257C-D536-F9E20238EEB9}"/>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4000" b="1" dirty="0">
                <a:solidFill>
                  <a:schemeClr val="accent1">
                    <a:lumMod val="75000"/>
                  </a:schemeClr>
                </a:solidFill>
                <a:latin typeface="Times New Roman" panose="02020603050405020304" pitchFamily="18" charset="0"/>
                <a:cs typeface="Times New Roman" panose="02020603050405020304" pitchFamily="18" charset="0"/>
              </a:rPr>
              <a:t>ADVANTAGES OF PROPOSED SYSTEM</a:t>
            </a:r>
            <a:endParaRPr lang="en-US" sz="4000" dirty="0">
              <a:solidFill>
                <a:schemeClr val="accent1">
                  <a:lumMod val="75000"/>
                </a:schemeClr>
              </a:solidFill>
              <a:latin typeface="Times New Roman" panose="02020603050405020304" pitchFamily="18" charset="0"/>
              <a:cs typeface="Times New Roman" panose="02020603050405020304" pitchFamily="18" charset="0"/>
            </a:endParaRPr>
          </a:p>
        </p:txBody>
      </p:sp>
      <p:graphicFrame>
        <p:nvGraphicFramePr>
          <p:cNvPr id="6" name="TextBox 3">
            <a:extLst>
              <a:ext uri="{FF2B5EF4-FFF2-40B4-BE49-F238E27FC236}">
                <a16:creationId xmlns:a16="http://schemas.microsoft.com/office/drawing/2014/main" id="{EB7CF463-3ED4-2558-3284-FA70699E1031}"/>
              </a:ext>
            </a:extLst>
          </p:cNvPr>
          <p:cNvGraphicFramePr/>
          <p:nvPr>
            <p:extLst>
              <p:ext uri="{D42A27DB-BD31-4B8C-83A1-F6EECF244321}">
                <p14:modId xmlns:p14="http://schemas.microsoft.com/office/powerpoint/2010/main" val="428855956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B035BAF-59CF-340F-C831-6B90CBA2B5C9}"/>
              </a:ext>
            </a:extLst>
          </p:cNvPr>
          <p:cNvSpPr txBox="1"/>
          <p:nvPr/>
        </p:nvSpPr>
        <p:spPr>
          <a:xfrm>
            <a:off x="1613646" y="3429000"/>
            <a:ext cx="4327788" cy="1323439"/>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The proposed system is incredibly easy, </a:t>
            </a:r>
          </a:p>
          <a:p>
            <a:r>
              <a:rPr lang="en-US" sz="2000" dirty="0">
                <a:latin typeface="Times New Roman" panose="02020603050405020304" pitchFamily="18" charset="0"/>
                <a:cs typeface="Times New Roman" panose="02020603050405020304" pitchFamily="18" charset="0"/>
              </a:rPr>
              <a:t>inexpensive and reliable method while </a:t>
            </a:r>
          </a:p>
          <a:p>
            <a:r>
              <a:rPr lang="en-US" sz="2000" dirty="0">
                <a:latin typeface="Times New Roman" panose="02020603050405020304" pitchFamily="18" charset="0"/>
                <a:cs typeface="Times New Roman" panose="02020603050405020304" pitchFamily="18" charset="0"/>
              </a:rPr>
              <a:t>compared to other biometrics systems</a:t>
            </a:r>
          </a:p>
          <a:p>
            <a:r>
              <a:rPr lang="en-US" sz="2000" dirty="0">
                <a:latin typeface="Times New Roman" panose="02020603050405020304" pitchFamily="18" charset="0"/>
                <a:cs typeface="Times New Roman" panose="02020603050405020304" pitchFamily="18" charset="0"/>
              </a:rPr>
              <a:t> like fingerprint recognition</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4181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1A56-DED9-D2FB-BA96-31DAFF59E32B}"/>
              </a:ext>
            </a:extLst>
          </p:cNvPr>
          <p:cNvSpPr>
            <a:spLocks noGrp="1"/>
          </p:cNvSpPr>
          <p:nvPr>
            <p:ph type="title"/>
          </p:nvPr>
        </p:nvSpPr>
        <p:spPr>
          <a:xfrm>
            <a:off x="1097280" y="-4160"/>
            <a:ext cx="10058400" cy="1450757"/>
          </a:xfrm>
        </p:spPr>
        <p:txBody>
          <a:bodyPr/>
          <a:lstStyle/>
          <a:p>
            <a:pPr algn="ctr"/>
            <a:r>
              <a:rPr lang="en-US" b="1" dirty="0">
                <a:solidFill>
                  <a:schemeClr val="accent1">
                    <a:lumMod val="75000"/>
                  </a:schemeClr>
                </a:solidFill>
                <a:latin typeface="Times New Roman"/>
                <a:cs typeface="Times New Roman"/>
              </a:rPr>
              <a:t>SYSTEM REQUIREMENTS</a:t>
            </a:r>
            <a:endParaRPr lang="en-US" dirty="0">
              <a:solidFill>
                <a:schemeClr val="accent1">
                  <a:lumMod val="75000"/>
                </a:schemeClr>
              </a:solidFill>
              <a:cs typeface="Calibri Light" panose="020F0302020204030204"/>
            </a:endParaRPr>
          </a:p>
        </p:txBody>
      </p:sp>
      <p:sp>
        <p:nvSpPr>
          <p:cNvPr id="3" name="Text Placeholder 2">
            <a:extLst>
              <a:ext uri="{FF2B5EF4-FFF2-40B4-BE49-F238E27FC236}">
                <a16:creationId xmlns:a16="http://schemas.microsoft.com/office/drawing/2014/main" id="{C073CA35-0023-FCA0-6BA8-6435882C7D10}"/>
              </a:ext>
            </a:extLst>
          </p:cNvPr>
          <p:cNvSpPr>
            <a:spLocks noGrp="1"/>
          </p:cNvSpPr>
          <p:nvPr>
            <p:ph type="body" idx="1"/>
          </p:nvPr>
        </p:nvSpPr>
        <p:spPr/>
        <p:txBody>
          <a:bodyPr>
            <a:normAutofit/>
          </a:bodyPr>
          <a:lstStyle/>
          <a:p>
            <a:endParaRPr lang="en-IN" b="1" dirty="0">
              <a:latin typeface="Times New Roman"/>
              <a:cs typeface="Times New Roman"/>
            </a:endParaRPr>
          </a:p>
          <a:p>
            <a:endParaRPr lang="en-US" dirty="0"/>
          </a:p>
        </p:txBody>
      </p:sp>
      <p:sp>
        <p:nvSpPr>
          <p:cNvPr id="9" name="TextBox 8">
            <a:extLst>
              <a:ext uri="{FF2B5EF4-FFF2-40B4-BE49-F238E27FC236}">
                <a16:creationId xmlns:a16="http://schemas.microsoft.com/office/drawing/2014/main" id="{9324640D-C813-459A-8D07-B57DE0C3F725}"/>
              </a:ext>
            </a:extLst>
          </p:cNvPr>
          <p:cNvSpPr txBox="1"/>
          <p:nvPr/>
        </p:nvSpPr>
        <p:spPr>
          <a:xfrm>
            <a:off x="1264025" y="2028898"/>
            <a:ext cx="3647217" cy="2246769"/>
          </a:xfrm>
          <a:prstGeom prst="rect">
            <a:avLst/>
          </a:prstGeom>
          <a:noFill/>
        </p:spPr>
        <p:txBody>
          <a:bodyPr wrap="none" rtlCol="0">
            <a:spAutoFit/>
          </a:bodyPr>
          <a:lstStyle/>
          <a:p>
            <a:r>
              <a:rPr lang="en-IN" b="1" dirty="0">
                <a:solidFill>
                  <a:schemeClr val="accent6">
                    <a:lumMod val="75000"/>
                  </a:schemeClr>
                </a:solidFill>
                <a:latin typeface="Times New Roman" panose="02020603050405020304" pitchFamily="18" charset="0"/>
                <a:cs typeface="Times New Roman" panose="02020603050405020304" pitchFamily="18" charset="0"/>
              </a:rPr>
              <a:t>HARDWARE REQUIREMENTS: </a:t>
            </a:r>
          </a:p>
          <a:p>
            <a:endParaRPr lang="en-IN" b="1" dirty="0">
              <a:solidFill>
                <a:schemeClr val="accent6">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Processor   : </a:t>
            </a:r>
            <a:r>
              <a:rPr lang="en-IN" sz="1600" dirty="0" err="1">
                <a:latin typeface="Times New Roman" panose="02020603050405020304" pitchFamily="18" charset="0"/>
                <a:cs typeface="Times New Roman" panose="02020603050405020304" pitchFamily="18" charset="0"/>
              </a:rPr>
              <a:t>Pentinum</a:t>
            </a:r>
            <a:r>
              <a:rPr lang="en-IN" sz="1600" dirty="0">
                <a:latin typeface="Times New Roman" panose="02020603050405020304" pitchFamily="18" charset="0"/>
                <a:cs typeface="Times New Roman" panose="02020603050405020304" pitchFamily="18" charset="0"/>
              </a:rPr>
              <a:t> IV or higher</a:t>
            </a:r>
          </a:p>
          <a:p>
            <a:pPr>
              <a:buClr>
                <a:schemeClr val="accent1"/>
              </a:buClr>
            </a:pPr>
            <a:endParaRPr lang="en-IN" sz="1600"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RAM          : </a:t>
            </a:r>
            <a:r>
              <a:rPr lang="en-IN" sz="1600" dirty="0">
                <a:latin typeface="Times New Roman" panose="02020603050405020304" pitchFamily="18" charset="0"/>
                <a:cs typeface="Times New Roman" panose="02020603050405020304" pitchFamily="18" charset="0"/>
              </a:rPr>
              <a:t>256 MB</a:t>
            </a:r>
          </a:p>
          <a:p>
            <a:pPr marL="285750" indent="-285750">
              <a:buClr>
                <a:schemeClr val="accent1"/>
              </a:buClr>
              <a:buFont typeface="Wingdings" panose="05000000000000000000" pitchFamily="2" charset="2"/>
              <a:buChar char="Ø"/>
            </a:pPr>
            <a:endParaRPr lang="en-IN" sz="1600" b="1"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Hard Disk  : </a:t>
            </a:r>
            <a:r>
              <a:rPr lang="en-IN" sz="1600" dirty="0">
                <a:latin typeface="Times New Roman" panose="02020603050405020304" pitchFamily="18" charset="0"/>
                <a:cs typeface="Times New Roman" panose="02020603050405020304" pitchFamily="18" charset="0"/>
              </a:rPr>
              <a:t>5 MB (min)</a:t>
            </a:r>
            <a:r>
              <a:rPr lang="en-IN" b="1" dirty="0">
                <a:latin typeface="Times New Roman" panose="02020603050405020304" pitchFamily="18" charset="0"/>
                <a:cs typeface="Times New Roman" panose="02020603050405020304" pitchFamily="18" charset="0"/>
              </a:rPr>
              <a:t> </a:t>
            </a:r>
          </a:p>
          <a:p>
            <a:pPr marL="285750" indent="-285750">
              <a:buClr>
                <a:schemeClr val="accent1"/>
              </a:buClr>
              <a:buFont typeface="Wingdings" panose="05000000000000000000" pitchFamily="2" charset="2"/>
              <a:buChar char="Ø"/>
            </a:pPr>
            <a:endParaRPr lang="en-IN"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9EE09AE-0746-5877-4C88-55DD59BA00E3}"/>
              </a:ext>
            </a:extLst>
          </p:cNvPr>
          <p:cNvSpPr txBox="1"/>
          <p:nvPr/>
        </p:nvSpPr>
        <p:spPr>
          <a:xfrm>
            <a:off x="5638800" y="2028699"/>
            <a:ext cx="6060141" cy="4893647"/>
          </a:xfrm>
          <a:prstGeom prst="rect">
            <a:avLst/>
          </a:prstGeom>
          <a:noFill/>
        </p:spPr>
        <p:txBody>
          <a:bodyPr wrap="square" rtlCol="0">
            <a:spAutoFit/>
          </a:bodyPr>
          <a:lstStyle/>
          <a:p>
            <a:pPr>
              <a:buClr>
                <a:schemeClr val="accent1"/>
              </a:buClr>
            </a:pPr>
            <a:r>
              <a:rPr lang="en-IN" b="1" dirty="0">
                <a:solidFill>
                  <a:schemeClr val="accent6">
                    <a:lumMod val="75000"/>
                  </a:schemeClr>
                </a:solidFill>
                <a:latin typeface="Times New Roman" panose="02020603050405020304" pitchFamily="18" charset="0"/>
                <a:cs typeface="Times New Roman" panose="02020603050405020304" pitchFamily="18" charset="0"/>
              </a:rPr>
              <a:t>SOFTWARE REQUIREMENTS:</a:t>
            </a:r>
          </a:p>
          <a:p>
            <a:pPr>
              <a:buClr>
                <a:schemeClr val="accent1"/>
              </a:buClr>
            </a:pPr>
            <a:endParaRPr lang="en-IN" b="1" dirty="0">
              <a:solidFill>
                <a:schemeClr val="accent6">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Operating system            : </a:t>
            </a:r>
            <a:r>
              <a:rPr lang="en-IN" sz="1600" dirty="0">
                <a:latin typeface="Times New Roman" panose="02020603050405020304" pitchFamily="18" charset="0"/>
                <a:cs typeface="Times New Roman" panose="02020603050405020304" pitchFamily="18" charset="0"/>
              </a:rPr>
              <a:t>Windows 8 ultimate</a:t>
            </a:r>
          </a:p>
          <a:p>
            <a:pPr>
              <a:buClr>
                <a:schemeClr val="accent1"/>
              </a:buClr>
            </a:pPr>
            <a:endParaRPr lang="en-IN" sz="1600" b="1"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Coding language              : </a:t>
            </a:r>
            <a:r>
              <a:rPr lang="en-IN" sz="1600" dirty="0">
                <a:latin typeface="Times New Roman" panose="02020603050405020304" pitchFamily="18" charset="0"/>
                <a:cs typeface="Times New Roman" panose="02020603050405020304" pitchFamily="18" charset="0"/>
              </a:rPr>
              <a:t>Python</a:t>
            </a:r>
          </a:p>
          <a:p>
            <a:pPr>
              <a:buClr>
                <a:schemeClr val="accent1"/>
              </a:buClr>
            </a:pPr>
            <a:endParaRPr lang="en-IN" sz="1600" b="1"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Front-End                         : </a:t>
            </a:r>
            <a:r>
              <a:rPr lang="en-IN" sz="1600" dirty="0">
                <a:latin typeface="Times New Roman" panose="02020603050405020304" pitchFamily="18" charset="0"/>
                <a:cs typeface="Times New Roman" panose="02020603050405020304" pitchFamily="18" charset="0"/>
              </a:rPr>
              <a:t>Python</a:t>
            </a:r>
          </a:p>
          <a:p>
            <a:pPr marL="285750" indent="-285750">
              <a:buClr>
                <a:schemeClr val="accent1"/>
              </a:buClr>
              <a:buFont typeface="Wingdings" panose="05000000000000000000" pitchFamily="2" charset="2"/>
              <a:buChar char="Ø"/>
            </a:pPr>
            <a:endParaRPr lang="en-IN" sz="1600" b="1"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Back-End                          : </a:t>
            </a:r>
            <a:r>
              <a:rPr lang="en-IN" sz="1600" dirty="0">
                <a:latin typeface="Times New Roman" panose="02020603050405020304" pitchFamily="18" charset="0"/>
                <a:cs typeface="Times New Roman" panose="02020603050405020304" pitchFamily="18" charset="0"/>
              </a:rPr>
              <a:t>Django</a:t>
            </a:r>
          </a:p>
          <a:p>
            <a:pPr marL="285750" indent="-285750">
              <a:buClr>
                <a:schemeClr val="accent1"/>
              </a:buClr>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Data Base                          : </a:t>
            </a:r>
            <a:r>
              <a:rPr lang="en-IN" sz="1600" dirty="0" err="1">
                <a:latin typeface="Times New Roman" panose="02020603050405020304" pitchFamily="18" charset="0"/>
                <a:cs typeface="Times New Roman" panose="02020603050405020304" pitchFamily="18" charset="0"/>
              </a:rPr>
              <a:t>Mysql</a:t>
            </a:r>
            <a:r>
              <a:rPr lang="en-IN" sz="1600" dirty="0">
                <a:latin typeface="Times New Roman" panose="02020603050405020304" pitchFamily="18" charset="0"/>
                <a:cs typeface="Times New Roman" panose="02020603050405020304" pitchFamily="18" charset="0"/>
              </a:rPr>
              <a:t> (WAMP Server)</a:t>
            </a:r>
          </a:p>
          <a:p>
            <a:pPr marL="285750" indent="-285750">
              <a:buClr>
                <a:schemeClr val="accent1"/>
              </a:buClr>
              <a:buFont typeface="Wingdings" panose="05000000000000000000" pitchFamily="2" charset="2"/>
              <a:buChar char="Ø"/>
            </a:pPr>
            <a:endParaRPr lang="en-IN" sz="1600" b="1"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Debugger and Emulator  : </a:t>
            </a:r>
            <a:r>
              <a:rPr lang="en-IN" sz="1600" dirty="0">
                <a:latin typeface="Times New Roman" panose="02020603050405020304" pitchFamily="18" charset="0"/>
                <a:cs typeface="Times New Roman" panose="02020603050405020304" pitchFamily="18" charset="0"/>
              </a:rPr>
              <a:t>Any Browser (particularly chrome)</a:t>
            </a:r>
            <a:endParaRPr lang="en-IN" b="1"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endParaRPr lang="en-IN" sz="1600" b="1"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endParaRPr lang="en-IN" b="1" dirty="0">
              <a:latin typeface="Times New Roman" panose="02020603050405020304" pitchFamily="18" charset="0"/>
              <a:cs typeface="Times New Roman" panose="02020603050405020304" pitchFamily="18" charset="0"/>
            </a:endParaRPr>
          </a:p>
          <a:p>
            <a:endParaRPr lang="en-IN" b="1" dirty="0">
              <a:solidFill>
                <a:schemeClr val="accent6">
                  <a:lumMod val="75000"/>
                </a:schemeClr>
              </a:solidFill>
              <a:latin typeface="Times New Roman" panose="02020603050405020304" pitchFamily="18" charset="0"/>
              <a:cs typeface="Times New Roman" panose="02020603050405020304" pitchFamily="18" charset="0"/>
            </a:endParaRPr>
          </a:p>
          <a:p>
            <a:endParaRPr lang="en-IN" b="1" dirty="0">
              <a:solidFill>
                <a:schemeClr val="accent6">
                  <a:lumMod val="75000"/>
                </a:schemeClr>
              </a:solidFill>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Ø"/>
            </a:pPr>
            <a:endParaRPr lang="en-IN" b="1"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832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78AD27-5003-4615-35B7-C5CD4DD97179}"/>
              </a:ext>
            </a:extLst>
          </p:cNvPr>
          <p:cNvSpPr txBox="1"/>
          <p:nvPr/>
        </p:nvSpPr>
        <p:spPr>
          <a:xfrm>
            <a:off x="4563465" y="939567"/>
            <a:ext cx="2424959" cy="646331"/>
          </a:xfrm>
          <a:prstGeom prst="rect">
            <a:avLst/>
          </a:prstGeom>
          <a:noFill/>
        </p:spPr>
        <p:txBody>
          <a:bodyPr wrap="none" rtlCol="0">
            <a:spAutoFit/>
          </a:bodyPr>
          <a:lstStyle/>
          <a:p>
            <a:r>
              <a:rPr lang="en-US" sz="3600" b="1" dirty="0">
                <a:solidFill>
                  <a:schemeClr val="accent2"/>
                </a:solidFill>
                <a:latin typeface="Times New Roman" panose="02020603050405020304" pitchFamily="18" charset="0"/>
                <a:cs typeface="Times New Roman" panose="02020603050405020304" pitchFamily="18" charset="0"/>
              </a:rPr>
              <a:t>NOVELTY</a:t>
            </a:r>
            <a:endParaRPr lang="en-IN" sz="3600" b="1" dirty="0">
              <a:solidFill>
                <a:schemeClr val="accent2"/>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76A6C4C-B8A2-B366-4825-45961B10112E}"/>
              </a:ext>
            </a:extLst>
          </p:cNvPr>
          <p:cNvSpPr txBox="1"/>
          <p:nvPr/>
        </p:nvSpPr>
        <p:spPr>
          <a:xfrm>
            <a:off x="825840" y="2013256"/>
            <a:ext cx="11129970" cy="2862322"/>
          </a:xfrm>
          <a:prstGeom prst="rect">
            <a:avLst/>
          </a:prstGeom>
          <a:noFill/>
        </p:spPr>
        <p:txBody>
          <a:bodyPr wrap="none" rtlCol="0">
            <a:spAutoFit/>
          </a:bodyPr>
          <a:lstStyle/>
          <a:p>
            <a:pPr marL="285750" indent="-285750">
              <a:buClr>
                <a:schemeClr val="accent1"/>
              </a:buClr>
              <a:buFont typeface="Wingdings" panose="05000000000000000000" pitchFamily="2" charset="2"/>
              <a:buChar char="v"/>
            </a:pPr>
            <a:r>
              <a:rPr lang="en-US" i="0" dirty="0">
                <a:effectLst/>
                <a:latin typeface="Times New Roman" panose="02020603050405020304" pitchFamily="18" charset="0"/>
                <a:cs typeface="Times New Roman" panose="02020603050405020304" pitchFamily="18" charset="0"/>
              </a:rPr>
              <a:t>The approached solution uses Convolutional Neural Network (CNN), for face recognition in the identification of</a:t>
            </a:r>
          </a:p>
          <a:p>
            <a:r>
              <a:rPr lang="en-US" dirty="0">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 missing children</a:t>
            </a:r>
            <a:r>
              <a:rPr lang="en-US" b="1" i="0"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This is a novel application of deep learning in the domain of missing child identification.</a:t>
            </a:r>
          </a:p>
          <a:p>
            <a:endParaRPr lang="en-US" b="0" i="0" dirty="0">
              <a:effectLst/>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The proposed system also utilizes a multiclass SVM for classification of the input child image, which improves </a:t>
            </a:r>
          </a:p>
          <a:p>
            <a:r>
              <a:rPr lang="en-US" dirty="0">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the accuracy of classification and reduces false positives.</a:t>
            </a:r>
          </a:p>
          <a:p>
            <a:pPr marL="285750" indent="-285750">
              <a:buClr>
                <a:schemeClr val="accent1"/>
              </a:buClr>
              <a:buFont typeface="Wingdings" panose="05000000000000000000" pitchFamily="2" charset="2"/>
              <a:buChar char="v"/>
            </a:pPr>
            <a:endParaRPr lang="en-US" b="0" i="0" dirty="0">
              <a:effectLst/>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US" b="0" i="0" dirty="0">
                <a:effectLst/>
                <a:latin typeface="Times New Roman" panose="02020603050405020304" pitchFamily="18" charset="0"/>
                <a:cs typeface="Times New Roman" panose="02020603050405020304" pitchFamily="18" charset="0"/>
              </a:rPr>
              <a:t>The proposed deep learning model is trained to be invariant to noise, illumination, contrast, occlusion, image pose, </a:t>
            </a:r>
          </a:p>
          <a:p>
            <a:r>
              <a:rPr lang="en-US" b="0" i="0" dirty="0">
                <a:effectLst/>
                <a:latin typeface="Times New Roman" panose="02020603050405020304" pitchFamily="18" charset="0"/>
                <a:cs typeface="Times New Roman" panose="02020603050405020304" pitchFamily="18" charset="0"/>
              </a:rPr>
              <a:t>     and age of the child, making it more robust and effective in identifying missing children.</a:t>
            </a:r>
          </a:p>
          <a:p>
            <a:endParaRPr lang="en-IN" dirty="0">
              <a:latin typeface="Times New Roman" panose="02020603050405020304" pitchFamily="18" charset="0"/>
              <a:cs typeface="Times New Roman" panose="02020603050405020304" pitchFamily="18" charset="0"/>
            </a:endParaRPr>
          </a:p>
          <a:p>
            <a:pPr marL="285750" indent="-285750">
              <a:buClr>
                <a:schemeClr val="accent1"/>
              </a:buCl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Our solution provides a easy, inexpensive and reliable method while compared to other systems.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4891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81C0D5-923D-DFD9-FBAB-02A7C42315B9}"/>
              </a:ext>
            </a:extLst>
          </p:cNvPr>
          <p:cNvSpPr txBox="1"/>
          <p:nvPr/>
        </p:nvSpPr>
        <p:spPr>
          <a:xfrm>
            <a:off x="4025151" y="1021976"/>
            <a:ext cx="4043083" cy="1200329"/>
          </a:xfrm>
          <a:prstGeom prst="rect">
            <a:avLst/>
          </a:prstGeom>
          <a:noFill/>
        </p:spPr>
        <p:txBody>
          <a:bodyPr wrap="square" rtlCol="0">
            <a:spAutoFit/>
          </a:bodyPr>
          <a:lstStyle/>
          <a:p>
            <a:r>
              <a:rPr lang="en-US" sz="3600" b="1" dirty="0">
                <a:solidFill>
                  <a:schemeClr val="accent2"/>
                </a:solidFill>
                <a:latin typeface="Times New Roman" panose="02020603050405020304" pitchFamily="18" charset="0"/>
                <a:cs typeface="Times New Roman" panose="02020603050405020304" pitchFamily="18" charset="0"/>
              </a:rPr>
              <a:t>ARCHITECTURE</a:t>
            </a:r>
            <a:endParaRPr lang="en-IN" sz="3600" b="1" dirty="0">
              <a:solidFill>
                <a:schemeClr val="accent2"/>
              </a:solidFill>
              <a:latin typeface="Times New Roman" panose="02020603050405020304" pitchFamily="18" charset="0"/>
              <a:cs typeface="Times New Roman" panose="02020603050405020304" pitchFamily="18" charset="0"/>
            </a:endParaRPr>
          </a:p>
          <a:p>
            <a:endParaRPr lang="en-IN" sz="3600" dirty="0"/>
          </a:p>
        </p:txBody>
      </p:sp>
      <p:pic>
        <p:nvPicPr>
          <p:cNvPr id="4" name="Picture 3">
            <a:extLst>
              <a:ext uri="{FF2B5EF4-FFF2-40B4-BE49-F238E27FC236}">
                <a16:creationId xmlns:a16="http://schemas.microsoft.com/office/drawing/2014/main" id="{AD70F7D5-6B39-06D6-6FC1-7FD5A4B07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871" y="2078537"/>
            <a:ext cx="4191363" cy="3543607"/>
          </a:xfrm>
          <a:prstGeom prst="rect">
            <a:avLst/>
          </a:prstGeom>
        </p:spPr>
      </p:pic>
    </p:spTree>
    <p:extLst>
      <p:ext uri="{BB962C8B-B14F-4D97-AF65-F5344CB8AC3E}">
        <p14:creationId xmlns:p14="http://schemas.microsoft.com/office/powerpoint/2010/main" val="160559623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1783</TotalTime>
  <Words>1809</Words>
  <Application>Microsoft Office PowerPoint</Application>
  <PresentationFormat>Widescreen</PresentationFormat>
  <Paragraphs>211</Paragraphs>
  <Slides>31</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Calibri</vt:lpstr>
      <vt:lpstr>Calibri Light</vt:lpstr>
      <vt:lpstr>Calibri Light (Headings)</vt:lpstr>
      <vt:lpstr>Consolas</vt:lpstr>
      <vt:lpstr>Symbol</vt:lpstr>
      <vt:lpstr>Times New Roman</vt:lpstr>
      <vt:lpstr>Wingdings</vt:lpstr>
      <vt:lpstr>Retrospect</vt:lpstr>
      <vt:lpstr>1_Retrospect</vt:lpstr>
      <vt:lpstr>CMR TECHNICAL CAMPUS UGC (Autonomous) Kandlakoya, Medchal Road, Hyd-501401 Department of Computer Science and Engineering  </vt:lpstr>
      <vt:lpstr>ABSTRACT</vt:lpstr>
      <vt:lpstr>PowerPoint Presentation</vt:lpstr>
      <vt:lpstr>PowerPoint Presentation</vt:lpstr>
      <vt:lpstr>PowerPoint Presentation</vt:lpstr>
      <vt:lpstr>ADVANTAGES OF PROPOSED SYSTEM</vt:lpstr>
      <vt:lpstr>SYSTEM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TECHNICAL CAMPUS UGC (Autonomous) Kandlakoya, Medchal Road, Hyd-501401 Department of Data Science</dc:title>
  <dc:creator>Madhu Sree</dc:creator>
  <cp:lastModifiedBy>Burre Vedika</cp:lastModifiedBy>
  <cp:revision>254</cp:revision>
  <dcterms:created xsi:type="dcterms:W3CDTF">2023-02-23T15:02:07Z</dcterms:created>
  <dcterms:modified xsi:type="dcterms:W3CDTF">2023-10-30T12:46:06Z</dcterms:modified>
</cp:coreProperties>
</file>